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347" r:id="rId3"/>
    <p:sldId id="323" r:id="rId4"/>
    <p:sldId id="267" r:id="rId5"/>
    <p:sldId id="271" r:id="rId6"/>
    <p:sldId id="340" r:id="rId7"/>
    <p:sldId id="324" r:id="rId8"/>
    <p:sldId id="351" r:id="rId9"/>
    <p:sldId id="357" r:id="rId10"/>
    <p:sldId id="349" r:id="rId11"/>
    <p:sldId id="352" r:id="rId12"/>
    <p:sldId id="353" r:id="rId13"/>
    <p:sldId id="354" r:id="rId14"/>
    <p:sldId id="355" r:id="rId15"/>
    <p:sldId id="359" r:id="rId16"/>
    <p:sldId id="356" r:id="rId17"/>
    <p:sldId id="350" r:id="rId18"/>
    <p:sldId id="257" r:id="rId19"/>
    <p:sldId id="361" r:id="rId20"/>
    <p:sldId id="259" r:id="rId21"/>
    <p:sldId id="326" r:id="rId22"/>
    <p:sldId id="273" r:id="rId23"/>
    <p:sldId id="301" r:id="rId24"/>
    <p:sldId id="302" r:id="rId25"/>
    <p:sldId id="303" r:id="rId26"/>
    <p:sldId id="305" r:id="rId27"/>
    <p:sldId id="363" r:id="rId28"/>
    <p:sldId id="362" r:id="rId29"/>
    <p:sldId id="327" r:id="rId30"/>
    <p:sldId id="364" r:id="rId31"/>
    <p:sldId id="307" r:id="rId32"/>
    <p:sldId id="308" r:id="rId33"/>
    <p:sldId id="365" r:id="rId34"/>
    <p:sldId id="309" r:id="rId35"/>
    <p:sldId id="372" r:id="rId36"/>
    <p:sldId id="366" r:id="rId37"/>
    <p:sldId id="342" r:id="rId38"/>
    <p:sldId id="367" r:id="rId39"/>
    <p:sldId id="373" r:id="rId40"/>
    <p:sldId id="336" r:id="rId41"/>
    <p:sldId id="310" r:id="rId42"/>
    <p:sldId id="337" r:id="rId43"/>
    <p:sldId id="311" r:id="rId44"/>
    <p:sldId id="312" r:id="rId45"/>
    <p:sldId id="313" r:id="rId46"/>
    <p:sldId id="368" r:id="rId47"/>
    <p:sldId id="317" r:id="rId48"/>
    <p:sldId id="318" r:id="rId49"/>
    <p:sldId id="343" r:id="rId50"/>
    <p:sldId id="369" r:id="rId51"/>
    <p:sldId id="345" r:id="rId52"/>
    <p:sldId id="329" r:id="rId53"/>
    <p:sldId id="346" r:id="rId54"/>
    <p:sldId id="374" r:id="rId55"/>
    <p:sldId id="319" r:id="rId56"/>
    <p:sldId id="320" r:id="rId57"/>
    <p:sldId id="321" r:id="rId58"/>
    <p:sldId id="370" r:id="rId59"/>
    <p:sldId id="338" r:id="rId60"/>
    <p:sldId id="278" r:id="rId61"/>
    <p:sldId id="262" r:id="rId62"/>
    <p:sldId id="288" r:id="rId63"/>
    <p:sldId id="289" r:id="rId64"/>
    <p:sldId id="290" r:id="rId65"/>
    <p:sldId id="291" r:id="rId66"/>
    <p:sldId id="279" r:id="rId67"/>
    <p:sldId id="294" r:id="rId68"/>
    <p:sldId id="298" r:id="rId69"/>
    <p:sldId id="331" r:id="rId70"/>
    <p:sldId id="260" r:id="rId71"/>
    <p:sldId id="265" r:id="rId72"/>
    <p:sldId id="266" r:id="rId73"/>
    <p:sldId id="280" r:id="rId74"/>
    <p:sldId id="297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35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0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53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83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04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47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06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49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7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26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F364C6-8FFD-4B68-8D51-EDA2CBCE2074}" type="datetimeFigureOut">
              <a:rPr lang="en-IN" smtClean="0"/>
              <a:t>20-01-2017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B50A2599-BA05-47A9-9B10-255D153D353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28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048328" y="3427268"/>
            <a:ext cx="9144000" cy="2141538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dirty="0"/>
              <a:t>PhD Defense Presentation</a:t>
            </a:r>
          </a:p>
          <a:p>
            <a:pPr algn="ctr"/>
            <a:r>
              <a:rPr lang="en-IN" dirty="0"/>
              <a:t>by</a:t>
            </a:r>
          </a:p>
          <a:p>
            <a:pPr algn="ctr"/>
            <a:r>
              <a:rPr lang="en-IN" dirty="0"/>
              <a:t>Yogesh H. Kulkarni</a:t>
            </a:r>
          </a:p>
          <a:p>
            <a:pPr algn="ctr"/>
            <a:r>
              <a:rPr lang="en-IN" dirty="0"/>
              <a:t>Guided by </a:t>
            </a:r>
            <a:r>
              <a:rPr lang="en-IN" dirty="0" err="1"/>
              <a:t>Dr.</a:t>
            </a:r>
            <a:r>
              <a:rPr lang="en-IN" dirty="0"/>
              <a:t> Anil </a:t>
            </a:r>
            <a:r>
              <a:rPr lang="en-IN" dirty="0" err="1"/>
              <a:t>Sahasrabudhe</a:t>
            </a:r>
            <a:r>
              <a:rPr lang="en-IN" dirty="0"/>
              <a:t> (Guide) and </a:t>
            </a:r>
            <a:r>
              <a:rPr lang="en-IN" dirty="0" err="1"/>
              <a:t>Dr.</a:t>
            </a:r>
            <a:r>
              <a:rPr lang="en-IN" dirty="0"/>
              <a:t> Mukund Kale (Co-guide)</a:t>
            </a:r>
          </a:p>
          <a:p>
            <a:pPr algn="ctr"/>
            <a:r>
              <a:rPr lang="en-IN" dirty="0"/>
              <a:t>21 January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91128" y="647989"/>
            <a:ext cx="10058400" cy="258758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Development of algorithms for generating connected midsurfaces using feature information in thin-walled parts</a:t>
            </a:r>
            <a:br>
              <a:rPr lang="en-IN" sz="4000" b="1" dirty="0"/>
            </a:b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01358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97280" y="287338"/>
            <a:ext cx="11094720" cy="1141967"/>
          </a:xfrm>
        </p:spPr>
        <p:txBody>
          <a:bodyPr/>
          <a:lstStyle/>
          <a:p>
            <a:r>
              <a:rPr lang="en-IN" b="1" dirty="0"/>
              <a:t>Midsurface Development Milestones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97280" y="1737362"/>
            <a:ext cx="10058400" cy="4567184"/>
            <a:chOff x="838200" y="703623"/>
            <a:chExt cx="11069051" cy="5600922"/>
          </a:xfrm>
        </p:grpSpPr>
        <p:sp>
          <p:nvSpPr>
            <p:cNvPr id="8" name="Arrow: Notched Right 7"/>
            <p:cNvSpPr/>
            <p:nvPr/>
          </p:nvSpPr>
          <p:spPr>
            <a:xfrm>
              <a:off x="838200" y="2383899"/>
              <a:ext cx="11069051" cy="2240369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/>
            <p:cNvSpPr/>
            <p:nvPr/>
          </p:nvSpPr>
          <p:spPr>
            <a:xfrm>
              <a:off x="840936" y="703623"/>
              <a:ext cx="1593067" cy="2240369"/>
            </a:xfrm>
            <a:custGeom>
              <a:avLst/>
              <a:gdLst>
                <a:gd name="connsiteX0" fmla="*/ 0 w 1593067"/>
                <a:gd name="connsiteY0" fmla="*/ 0 h 2240369"/>
                <a:gd name="connsiteX1" fmla="*/ 1593067 w 1593067"/>
                <a:gd name="connsiteY1" fmla="*/ 0 h 2240369"/>
                <a:gd name="connsiteX2" fmla="*/ 1593067 w 1593067"/>
                <a:gd name="connsiteY2" fmla="*/ 2240369 h 2240369"/>
                <a:gd name="connsiteX3" fmla="*/ 0 w 1593067"/>
                <a:gd name="connsiteY3" fmla="*/ 2240369 h 2240369"/>
                <a:gd name="connsiteX4" fmla="*/ 0 w 1593067"/>
                <a:gd name="connsiteY4" fmla="*/ 0 h 224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67" h="2240369">
                  <a:moveTo>
                    <a:pt x="0" y="0"/>
                  </a:moveTo>
                  <a:lnTo>
                    <a:pt x="1593067" y="0"/>
                  </a:lnTo>
                  <a:lnTo>
                    <a:pt x="1593067" y="2240369"/>
                  </a:lnTo>
                  <a:lnTo>
                    <a:pt x="0" y="2240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b" anchorCtr="0">
              <a:noAutofit/>
            </a:bodyPr>
            <a:lstStyle/>
            <a:p>
              <a:pPr algn="ctr" defTabSz="755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1967 Blum MAT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1357423" y="3224038"/>
              <a:ext cx="560092" cy="560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/>
            <p:cNvSpPr/>
            <p:nvPr/>
          </p:nvSpPr>
          <p:spPr>
            <a:xfrm>
              <a:off x="2513657" y="4064176"/>
              <a:ext cx="1593067" cy="2240369"/>
            </a:xfrm>
            <a:custGeom>
              <a:avLst/>
              <a:gdLst>
                <a:gd name="connsiteX0" fmla="*/ 0 w 1593067"/>
                <a:gd name="connsiteY0" fmla="*/ 0 h 2240369"/>
                <a:gd name="connsiteX1" fmla="*/ 1593067 w 1593067"/>
                <a:gd name="connsiteY1" fmla="*/ 0 h 2240369"/>
                <a:gd name="connsiteX2" fmla="*/ 1593067 w 1593067"/>
                <a:gd name="connsiteY2" fmla="*/ 2240369 h 2240369"/>
                <a:gd name="connsiteX3" fmla="*/ 0 w 1593067"/>
                <a:gd name="connsiteY3" fmla="*/ 2240369 h 2240369"/>
                <a:gd name="connsiteX4" fmla="*/ 0 w 1593067"/>
                <a:gd name="connsiteY4" fmla="*/ 0 h 224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67" h="2240369">
                  <a:moveTo>
                    <a:pt x="0" y="0"/>
                  </a:moveTo>
                  <a:lnTo>
                    <a:pt x="1593067" y="0"/>
                  </a:lnTo>
                  <a:lnTo>
                    <a:pt x="1593067" y="2240369"/>
                  </a:lnTo>
                  <a:lnTo>
                    <a:pt x="0" y="2240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t" anchorCtr="0">
              <a:noAutofit/>
            </a:bodyPr>
            <a:lstStyle/>
            <a:p>
              <a:pPr algn="ctr" defTabSz="755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1994 </a:t>
              </a:r>
              <a:r>
                <a:rPr lang="en-US" sz="1700" dirty="0" err="1"/>
                <a:t>Dabke</a:t>
              </a:r>
              <a:r>
                <a:rPr lang="en-US" sz="1700" dirty="0"/>
                <a:t> Features for Idealization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030145" y="3224038"/>
              <a:ext cx="560092" cy="560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/>
            <p:cNvSpPr/>
            <p:nvPr/>
          </p:nvSpPr>
          <p:spPr>
            <a:xfrm>
              <a:off x="4186378" y="703623"/>
              <a:ext cx="1593067" cy="2240369"/>
            </a:xfrm>
            <a:custGeom>
              <a:avLst/>
              <a:gdLst>
                <a:gd name="connsiteX0" fmla="*/ 0 w 1593067"/>
                <a:gd name="connsiteY0" fmla="*/ 0 h 2240369"/>
                <a:gd name="connsiteX1" fmla="*/ 1593067 w 1593067"/>
                <a:gd name="connsiteY1" fmla="*/ 0 h 2240369"/>
                <a:gd name="connsiteX2" fmla="*/ 1593067 w 1593067"/>
                <a:gd name="connsiteY2" fmla="*/ 2240369 h 2240369"/>
                <a:gd name="connsiteX3" fmla="*/ 0 w 1593067"/>
                <a:gd name="connsiteY3" fmla="*/ 2240369 h 2240369"/>
                <a:gd name="connsiteX4" fmla="*/ 0 w 1593067"/>
                <a:gd name="connsiteY4" fmla="*/ 0 h 224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67" h="2240369">
                  <a:moveTo>
                    <a:pt x="0" y="0"/>
                  </a:moveTo>
                  <a:lnTo>
                    <a:pt x="1593067" y="0"/>
                  </a:lnTo>
                  <a:lnTo>
                    <a:pt x="1593067" y="2240369"/>
                  </a:lnTo>
                  <a:lnTo>
                    <a:pt x="0" y="2240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b" anchorCtr="0">
              <a:noAutofit/>
            </a:bodyPr>
            <a:lstStyle/>
            <a:p>
              <a:pPr algn="ctr" defTabSz="755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1996 </a:t>
              </a:r>
              <a:r>
                <a:rPr lang="en-US" sz="1700" dirty="0" err="1"/>
                <a:t>Rezayat</a:t>
              </a:r>
              <a:r>
                <a:rPr lang="en-US" sz="1700" dirty="0"/>
                <a:t> MA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702866" y="3224038"/>
              <a:ext cx="560092" cy="560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/>
            <p:cNvSpPr/>
            <p:nvPr/>
          </p:nvSpPr>
          <p:spPr>
            <a:xfrm>
              <a:off x="5859099" y="4064176"/>
              <a:ext cx="1593067" cy="2240369"/>
            </a:xfrm>
            <a:custGeom>
              <a:avLst/>
              <a:gdLst>
                <a:gd name="connsiteX0" fmla="*/ 0 w 1593067"/>
                <a:gd name="connsiteY0" fmla="*/ 0 h 2240369"/>
                <a:gd name="connsiteX1" fmla="*/ 1593067 w 1593067"/>
                <a:gd name="connsiteY1" fmla="*/ 0 h 2240369"/>
                <a:gd name="connsiteX2" fmla="*/ 1593067 w 1593067"/>
                <a:gd name="connsiteY2" fmla="*/ 2240369 h 2240369"/>
                <a:gd name="connsiteX3" fmla="*/ 0 w 1593067"/>
                <a:gd name="connsiteY3" fmla="*/ 2240369 h 2240369"/>
                <a:gd name="connsiteX4" fmla="*/ 0 w 1593067"/>
                <a:gd name="connsiteY4" fmla="*/ 0 h 224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67" h="2240369">
                  <a:moveTo>
                    <a:pt x="0" y="0"/>
                  </a:moveTo>
                  <a:lnTo>
                    <a:pt x="1593067" y="0"/>
                  </a:lnTo>
                  <a:lnTo>
                    <a:pt x="1593067" y="2240369"/>
                  </a:lnTo>
                  <a:lnTo>
                    <a:pt x="0" y="2240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t" anchorCtr="0">
              <a:noAutofit/>
            </a:bodyPr>
            <a:lstStyle/>
            <a:p>
              <a:pPr algn="ctr" defTabSz="755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2007 Robinson Sketch based Midsurface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375587" y="3224038"/>
              <a:ext cx="560092" cy="560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/>
            <p:cNvSpPr/>
            <p:nvPr/>
          </p:nvSpPr>
          <p:spPr>
            <a:xfrm>
              <a:off x="7531820" y="703623"/>
              <a:ext cx="1780604" cy="2240369"/>
            </a:xfrm>
            <a:custGeom>
              <a:avLst/>
              <a:gdLst>
                <a:gd name="connsiteX0" fmla="*/ 0 w 1593067"/>
                <a:gd name="connsiteY0" fmla="*/ 0 h 2240369"/>
                <a:gd name="connsiteX1" fmla="*/ 1593067 w 1593067"/>
                <a:gd name="connsiteY1" fmla="*/ 0 h 2240369"/>
                <a:gd name="connsiteX2" fmla="*/ 1593067 w 1593067"/>
                <a:gd name="connsiteY2" fmla="*/ 2240369 h 2240369"/>
                <a:gd name="connsiteX3" fmla="*/ 0 w 1593067"/>
                <a:gd name="connsiteY3" fmla="*/ 2240369 h 2240369"/>
                <a:gd name="connsiteX4" fmla="*/ 0 w 1593067"/>
                <a:gd name="connsiteY4" fmla="*/ 0 h 224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67" h="2240369">
                  <a:moveTo>
                    <a:pt x="0" y="0"/>
                  </a:moveTo>
                  <a:lnTo>
                    <a:pt x="1593067" y="0"/>
                  </a:lnTo>
                  <a:lnTo>
                    <a:pt x="1593067" y="2240369"/>
                  </a:lnTo>
                  <a:lnTo>
                    <a:pt x="0" y="2240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b" anchorCtr="0">
              <a:noAutofit/>
            </a:bodyPr>
            <a:lstStyle/>
            <a:p>
              <a:pPr algn="ctr" defTabSz="755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2013 Woo Decomposition per feature midsurface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048308" y="3224038"/>
              <a:ext cx="560092" cy="560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/>
            <p:cNvSpPr/>
            <p:nvPr/>
          </p:nvSpPr>
          <p:spPr>
            <a:xfrm>
              <a:off x="9058411" y="4064176"/>
              <a:ext cx="1739197" cy="2240369"/>
            </a:xfrm>
            <a:custGeom>
              <a:avLst/>
              <a:gdLst>
                <a:gd name="connsiteX0" fmla="*/ 0 w 1593067"/>
                <a:gd name="connsiteY0" fmla="*/ 0 h 2240369"/>
                <a:gd name="connsiteX1" fmla="*/ 1593067 w 1593067"/>
                <a:gd name="connsiteY1" fmla="*/ 0 h 2240369"/>
                <a:gd name="connsiteX2" fmla="*/ 1593067 w 1593067"/>
                <a:gd name="connsiteY2" fmla="*/ 2240369 h 2240369"/>
                <a:gd name="connsiteX3" fmla="*/ 0 w 1593067"/>
                <a:gd name="connsiteY3" fmla="*/ 2240369 h 2240369"/>
                <a:gd name="connsiteX4" fmla="*/ 0 w 1593067"/>
                <a:gd name="connsiteY4" fmla="*/ 0 h 224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67" h="2240369">
                  <a:moveTo>
                    <a:pt x="0" y="0"/>
                  </a:moveTo>
                  <a:lnTo>
                    <a:pt x="1593067" y="0"/>
                  </a:lnTo>
                  <a:lnTo>
                    <a:pt x="1593067" y="2240369"/>
                  </a:lnTo>
                  <a:lnTo>
                    <a:pt x="0" y="22403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t" anchorCtr="0">
              <a:noAutofit/>
            </a:bodyPr>
            <a:lstStyle/>
            <a:p>
              <a:pPr algn="ctr" defTabSz="755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2016 Zhu Rib Decomposition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9721029" y="3224038"/>
              <a:ext cx="560092" cy="560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4447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36342" y="1763481"/>
            <a:ext cx="5894773" cy="4351338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Blum, Robinson, </a:t>
            </a:r>
            <a:r>
              <a:rPr lang="en-IN" dirty="0" err="1"/>
              <a:t>Ramanathan</a:t>
            </a:r>
            <a:r>
              <a:rPr lang="en-IN" dirty="0"/>
              <a:t>, </a:t>
            </a:r>
            <a:r>
              <a:rPr lang="en-IN" dirty="0" err="1"/>
              <a:t>etc</a:t>
            </a:r>
            <a:endParaRPr lang="en-IN" dirty="0"/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Maximal circle/ball, loci of </a:t>
            </a:r>
            <a:r>
              <a:rPr lang="en-IN" dirty="0" err="1"/>
              <a:t>centers</a:t>
            </a:r>
            <a:endParaRPr lang="en-IN" dirty="0"/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Defined for any input shape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Reversible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Spurious Branches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6342" y="287339"/>
            <a:ext cx="11055658" cy="999924"/>
          </a:xfrm>
        </p:spPr>
        <p:txBody>
          <a:bodyPr/>
          <a:lstStyle/>
          <a:p>
            <a:r>
              <a:rPr lang="en-IN" b="1" dirty="0"/>
              <a:t>Medial Axis Transform (MAT)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596" t="28091" r="28642" b="32557"/>
          <a:stretch/>
        </p:blipFill>
        <p:spPr>
          <a:xfrm>
            <a:off x="7253057" y="1825625"/>
            <a:ext cx="3506681" cy="26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4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413" y="1825625"/>
            <a:ext cx="4319587" cy="3263900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87338"/>
            <a:ext cx="11094720" cy="1097579"/>
          </a:xfrm>
        </p:spPr>
        <p:txBody>
          <a:bodyPr/>
          <a:lstStyle/>
          <a:p>
            <a:r>
              <a:rPr lang="en-IN" b="1" dirty="0"/>
              <a:t>Chordal Axis Transform (CAT)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25625"/>
            <a:ext cx="6439123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defTabSz="914377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Prasad, </a:t>
            </a: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Quadros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0363" indent="-360363" defTabSz="914377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Constrained Delaunay Triangulation</a:t>
            </a:r>
          </a:p>
          <a:p>
            <a:pPr marL="360363" indent="-360363" defTabSz="914377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input shape</a:t>
            </a:r>
          </a:p>
          <a:p>
            <a:pPr marL="360363" indent="-360363" defTabSz="914377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ends</a:t>
            </a:r>
          </a:p>
          <a:p>
            <a:pPr marL="360363" indent="-360363" defTabSz="914377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not mimic well</a:t>
            </a:r>
          </a:p>
        </p:txBody>
      </p:sp>
    </p:spTree>
    <p:extLst>
      <p:ext uri="{BB962C8B-B14F-4D97-AF65-F5344CB8AC3E}">
        <p14:creationId xmlns:p14="http://schemas.microsoft.com/office/powerpoint/2010/main" val="139935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2975" y="1587645"/>
            <a:ext cx="11029025" cy="4022725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 err="1"/>
              <a:t>Montanari</a:t>
            </a:r>
            <a:r>
              <a:rPr lang="en-IN" dirty="0"/>
              <a:t>, </a:t>
            </a:r>
            <a:r>
              <a:rPr lang="en-IN" dirty="0" err="1"/>
              <a:t>Aichholzer</a:t>
            </a:r>
            <a:r>
              <a:rPr lang="en-IN" dirty="0"/>
              <a:t>, etc.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Offset Inside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Intersection events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Spurious Branches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2975" y="287339"/>
            <a:ext cx="11029025" cy="955536"/>
          </a:xfrm>
        </p:spPr>
        <p:txBody>
          <a:bodyPr/>
          <a:lstStyle/>
          <a:p>
            <a:r>
              <a:rPr lang="en-IN" b="1" dirty="0"/>
              <a:t>Thinning</a:t>
            </a:r>
          </a:p>
        </p:txBody>
      </p:sp>
      <p:pic>
        <p:nvPicPr>
          <p:cNvPr id="1026" name="Picture 2" descr="Image result for straight skele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38" y="1845734"/>
            <a:ext cx="4320000" cy="24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88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9709" y="1846263"/>
            <a:ext cx="11082291" cy="4022725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 err="1"/>
              <a:t>Rezayat</a:t>
            </a:r>
            <a:r>
              <a:rPr lang="en-IN" dirty="0"/>
              <a:t>, S Kim, Sheen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Detect Face Pairs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Midsurface Patches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Extend – Trim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Most representative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Complex, with errors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Commercially adopted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09709" y="287338"/>
            <a:ext cx="11082291" cy="1052512"/>
          </a:xfrm>
        </p:spPr>
        <p:txBody>
          <a:bodyPr/>
          <a:lstStyle/>
          <a:p>
            <a:r>
              <a:rPr lang="en-IN" b="1" dirty="0"/>
              <a:t>Midsurface Abstraction (MA)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83" y="1857273"/>
            <a:ext cx="6406495" cy="37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0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45219" y="1846263"/>
            <a:ext cx="11046781" cy="4022725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 err="1"/>
              <a:t>Stolt</a:t>
            </a:r>
            <a:r>
              <a:rPr lang="en-IN" dirty="0"/>
              <a:t>, Robinson, </a:t>
            </a:r>
            <a:r>
              <a:rPr lang="en-IN" dirty="0" err="1"/>
              <a:t>Boussuge</a:t>
            </a:r>
            <a:endParaRPr lang="en-IN" dirty="0"/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Single Feature + MAT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Decomposition + Feature Recognition/MA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No feature interaction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5219" y="287339"/>
            <a:ext cx="11046781" cy="1008802"/>
          </a:xfrm>
        </p:spPr>
        <p:txBody>
          <a:bodyPr/>
          <a:lstStyle/>
          <a:p>
            <a:r>
              <a:rPr lang="en-IN" b="1" dirty="0"/>
              <a:t>Feature-based Midsurface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21" y="1845734"/>
            <a:ext cx="4320000" cy="2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5224" y="1590968"/>
            <a:ext cx="10996775" cy="4022725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CAD : </a:t>
            </a:r>
            <a:r>
              <a:rPr lang="en-IN" dirty="0" err="1"/>
              <a:t>Unigraphics</a:t>
            </a:r>
            <a:r>
              <a:rPr lang="en-IN" dirty="0"/>
              <a:t> NX, Inventor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CAE : </a:t>
            </a:r>
            <a:r>
              <a:rPr lang="en-IN" dirty="0" err="1"/>
              <a:t>Hypermesh</a:t>
            </a:r>
            <a:r>
              <a:rPr lang="en-IN" dirty="0"/>
              <a:t>, MSc Apex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MA based: Auto + Manual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Quality issues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5224" y="287338"/>
            <a:ext cx="9960455" cy="825345"/>
          </a:xfrm>
        </p:spPr>
        <p:txBody>
          <a:bodyPr/>
          <a:lstStyle/>
          <a:p>
            <a:r>
              <a:rPr lang="en-IN" b="1" dirty="0"/>
              <a:t>Commercial Midsurface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0" y="1112683"/>
            <a:ext cx="4320000" cy="243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5" y="3881900"/>
            <a:ext cx="4320000" cy="243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0" y="3881900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0831" y="1343713"/>
            <a:ext cx="10058400" cy="4022725"/>
          </a:xfrm>
        </p:spPr>
        <p:txBody>
          <a:bodyPr>
            <a:normAutofit fontScale="92500" lnSpcReduction="20000"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Most are Brep based and very few leverage feature information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Model Defeaturing</a:t>
            </a:r>
          </a:p>
          <a:p>
            <a:pPr marL="652963" lvl="1" indent="-360363">
              <a:buFont typeface="Arial" panose="020B0604020202020204" pitchFamily="34" charset="0"/>
              <a:buChar char="•"/>
            </a:pPr>
            <a:r>
              <a:rPr lang="en-IN" dirty="0"/>
              <a:t>Selection of features to remove depends on domain, analysis type, etc.</a:t>
            </a:r>
          </a:p>
          <a:p>
            <a:pPr marL="652963" lvl="1" indent="-360363">
              <a:buFont typeface="Arial" panose="020B0604020202020204" pitchFamily="34" charset="0"/>
              <a:buChar char="•"/>
            </a:pPr>
            <a:r>
              <a:rPr lang="en-IN" dirty="0"/>
              <a:t>Most approaches are feature recognition based and size based.</a:t>
            </a:r>
          </a:p>
          <a:p>
            <a:pPr marL="652963" lvl="1" indent="-360363">
              <a:buFont typeface="Arial" panose="020B0604020202020204" pitchFamily="34" charset="0"/>
              <a:buChar char="•"/>
            </a:pPr>
            <a:r>
              <a:rPr lang="en-IN" dirty="0"/>
              <a:t>Feature based deterministic approaches are less, and they still use size criterion</a:t>
            </a:r>
          </a:p>
          <a:p>
            <a:pPr marL="652963" lvl="1" indent="-360363">
              <a:buFont typeface="Arial" panose="020B0604020202020204" pitchFamily="34" charset="0"/>
              <a:buChar char="•"/>
            </a:pPr>
            <a:r>
              <a:rPr lang="en-IN" dirty="0"/>
              <a:t>Size based use full feature dimensions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Midsurface Generation:</a:t>
            </a:r>
          </a:p>
          <a:p>
            <a:pPr marL="560888" lvl="1" indent="-268288">
              <a:buFont typeface="Arial" panose="020B0604020202020204" pitchFamily="34" charset="0"/>
              <a:buChar char="•"/>
            </a:pPr>
            <a:r>
              <a:rPr lang="en-IN" dirty="0"/>
              <a:t>Formal approaches: any shape but need post processing</a:t>
            </a:r>
          </a:p>
          <a:p>
            <a:pPr marL="560888" lvl="1" indent="-268288">
              <a:buFont typeface="Arial" panose="020B0604020202020204" pitchFamily="34" charset="0"/>
              <a:buChar char="•"/>
            </a:pPr>
            <a:r>
              <a:rPr lang="en-IN" dirty="0"/>
              <a:t>Heuristic approaches: More practical, but complexities in Pair detection, Joining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Limited in the range of </a:t>
            </a:r>
          </a:p>
          <a:p>
            <a:pPr marL="560888" lvl="1" indent="-268288">
              <a:buFont typeface="Arial" panose="020B0604020202020204" pitchFamily="34" charset="0"/>
              <a:buChar char="•"/>
            </a:pPr>
            <a:r>
              <a:rPr lang="en-IN" dirty="0"/>
              <a:t>input model geometries (say, only planar or analytic surfaces), </a:t>
            </a:r>
          </a:p>
          <a:p>
            <a:pPr marL="560888" lvl="1" indent="-268288">
              <a:buFont typeface="Arial" panose="020B0604020202020204" pitchFamily="34" charset="0"/>
              <a:buChar char="•"/>
            </a:pPr>
            <a:r>
              <a:rPr lang="en-IN" dirty="0"/>
              <a:t>feature types (say, only extruded, positive primitives) and </a:t>
            </a:r>
          </a:p>
          <a:p>
            <a:pPr marL="560888" lvl="1" indent="-268288">
              <a:buFont typeface="Arial" panose="020B0604020202020204" pitchFamily="34" charset="0"/>
              <a:buChar char="•"/>
            </a:pPr>
            <a:r>
              <a:rPr lang="en-IN" dirty="0"/>
              <a:t>connection types (say, only, parallel, or perpendicular)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00831" y="287338"/>
            <a:ext cx="11091169" cy="822371"/>
          </a:xfrm>
        </p:spPr>
        <p:txBody>
          <a:bodyPr/>
          <a:lstStyle/>
          <a:p>
            <a:r>
              <a:rPr lang="en-IN" b="1" dirty="0"/>
              <a:t>Observations from Literature Survey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2713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7526" y="287339"/>
            <a:ext cx="11064536" cy="787318"/>
          </a:xfrm>
        </p:spPr>
        <p:txBody>
          <a:bodyPr/>
          <a:lstStyle/>
          <a:p>
            <a:r>
              <a:rPr lang="en-IN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526" y="1327789"/>
            <a:ext cx="11064536" cy="4022725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To develop a system to generate a quality midsurface of feature based CAD model.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To develop defeaturing algorithms to simplify CAD feature model while retaining the gross shape.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To develop algorithms to transform existing sheet metal features to a ﬁnite set of generalized features.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To develop algorithms for generating quality midsurfaces leveraging generalized feature based CAD model and cellular decomposition covering a wide variety of topological connectivities.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To come up with an approach to topologically validate the generated midsurface.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To implement a software system incorporating above algorithms and demonstrate the efﬁcacy of the proposed approach.</a:t>
            </a:r>
          </a:p>
        </p:txBody>
      </p:sp>
    </p:spTree>
    <p:extLst>
      <p:ext uri="{BB962C8B-B14F-4D97-AF65-F5344CB8AC3E}">
        <p14:creationId xmlns:p14="http://schemas.microsoft.com/office/powerpoint/2010/main" val="250368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1" y="1604315"/>
            <a:ext cx="11353799" cy="4305300"/>
          </a:xfrm>
        </p:spPr>
        <p:txBody>
          <a:bodyPr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Sheet Metal Parts: 40% Manufacturing parts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Thin-walled Constant Thickness parts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Feature based Autodesk Inventor CAD models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1" y="287338"/>
            <a:ext cx="11353799" cy="891013"/>
          </a:xfrm>
        </p:spPr>
        <p:txBody>
          <a:bodyPr/>
          <a:lstStyle/>
          <a:p>
            <a:r>
              <a:rPr lang="en-IN" b="1" dirty="0"/>
              <a:t>Research Scope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911916"/>
            <a:ext cx="2144697" cy="2196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30" y="856252"/>
            <a:ext cx="5112801" cy="2014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31" y="3296963"/>
            <a:ext cx="2160000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29" y="3296963"/>
            <a:ext cx="216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25" y="3914018"/>
            <a:ext cx="3035873" cy="2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1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56442" y="1642077"/>
            <a:ext cx="11135557" cy="4022725"/>
          </a:xfrm>
        </p:spPr>
        <p:txBody>
          <a:bodyPr>
            <a:normAutofit/>
          </a:bodyPr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Introduction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Literature Survey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Proposed System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Model Defeaturing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Feature Generalization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Midcurve-Midsurface Computation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Topological Validation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Case Studies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Conclusions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56442" y="287338"/>
            <a:ext cx="11135558" cy="1141967"/>
          </a:xfrm>
        </p:spPr>
        <p:txBody>
          <a:bodyPr/>
          <a:lstStyle/>
          <a:p>
            <a:r>
              <a:rPr lang="en-IN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9484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79503" y="263008"/>
            <a:ext cx="7187953" cy="813493"/>
          </a:xfrm>
        </p:spPr>
        <p:txBody>
          <a:bodyPr/>
          <a:lstStyle/>
          <a:p>
            <a:r>
              <a:rPr lang="en-IN" b="1" dirty="0"/>
              <a:t>Proposed System - </a:t>
            </a:r>
            <a:r>
              <a:rPr lang="en-IN" b="1" dirty="0" err="1"/>
              <a:t>MidAS</a:t>
            </a:r>
            <a:endParaRPr lang="en-IN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979503" y="1285113"/>
            <a:ext cx="6391275" cy="4351338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Input: Feature based Autodesk Inventor CAD Model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Each step, a module, OO Interfaces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Model Defeaturing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Feature Generalization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Cellular Decomposition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Midsurface Patch generation (</a:t>
            </a:r>
            <a:r>
              <a:rPr lang="en-IN" dirty="0" err="1"/>
              <a:t>incl</a:t>
            </a:r>
            <a:r>
              <a:rPr lang="en-IN" dirty="0"/>
              <a:t> Midcurve Computation)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Dormant Features Reapplication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Output: Midsurface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548" t="7767" r="21203" b="43171"/>
          <a:stretch/>
        </p:blipFill>
        <p:spPr>
          <a:xfrm>
            <a:off x="7229856" y="669755"/>
            <a:ext cx="4123944" cy="55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86035" y="3595456"/>
            <a:ext cx="10058400" cy="1048490"/>
          </a:xfrm>
        </p:spPr>
        <p:txBody>
          <a:bodyPr>
            <a:noAutofit/>
          </a:bodyPr>
          <a:lstStyle/>
          <a:p>
            <a:r>
              <a:rPr lang="en-IN" sz="8000" b="1" dirty="0"/>
              <a:t>Model Defeaturing</a:t>
            </a:r>
          </a:p>
        </p:txBody>
      </p:sp>
    </p:spTree>
    <p:extLst>
      <p:ext uri="{BB962C8B-B14F-4D97-AF65-F5344CB8AC3E}">
        <p14:creationId xmlns:p14="http://schemas.microsoft.com/office/powerpoint/2010/main" val="24216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1353" y="296216"/>
            <a:ext cx="10055225" cy="982169"/>
          </a:xfrm>
        </p:spPr>
        <p:txBody>
          <a:bodyPr/>
          <a:lstStyle/>
          <a:p>
            <a:r>
              <a:rPr lang="en-IN" b="1" dirty="0"/>
              <a:t>Proposed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51353" y="1550417"/>
            <a:ext cx="8168138" cy="4351338"/>
          </a:xfrm>
        </p:spPr>
        <p:txBody>
          <a:bodyPr>
            <a:normAutofit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Need: More features, difficult computation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Objective: Remove irrelevant features, but retain gross shape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Phase I: Sheet Metal Features Taxonomy based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Phase II: Remnant Feature Size based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Phase III: Dormant feature based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64" y="501755"/>
            <a:ext cx="36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64" y="3473787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5934" y="296217"/>
            <a:ext cx="10058400" cy="919842"/>
          </a:xfrm>
        </p:spPr>
        <p:txBody>
          <a:bodyPr/>
          <a:lstStyle/>
          <a:p>
            <a:r>
              <a:rPr lang="en-IN" b="1" dirty="0"/>
              <a:t>Sheet Metal Features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5934" y="1825625"/>
            <a:ext cx="6441366" cy="4351338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Sheet metal features classified into categories 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Primary (</a:t>
            </a:r>
            <a:r>
              <a:rPr lang="en-IN" b="1" dirty="0"/>
              <a:t>P</a:t>
            </a:r>
            <a:r>
              <a:rPr lang="en-IN" dirty="0"/>
              <a:t>) : Principal. Relevant.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Secondary (</a:t>
            </a:r>
            <a:r>
              <a:rPr lang="en-IN" b="1" dirty="0"/>
              <a:t>S</a:t>
            </a:r>
            <a:r>
              <a:rPr lang="en-IN" dirty="0"/>
              <a:t>): Relevant if &gt; Threshold.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Tertiary/Auxiliary (</a:t>
            </a:r>
            <a:r>
              <a:rPr lang="en-IN" b="1" dirty="0"/>
              <a:t>T</a:t>
            </a:r>
            <a:r>
              <a:rPr lang="en-IN" dirty="0"/>
              <a:t>): Superficial. Irrelevant.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Feature Groups (</a:t>
            </a:r>
            <a:r>
              <a:rPr lang="en-IN" b="1" dirty="0"/>
              <a:t>G</a:t>
            </a:r>
            <a:r>
              <a:rPr lang="en-IN" dirty="0"/>
              <a:t>):  Collections Relevant if &gt; Threshold.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00" y="1711939"/>
            <a:ext cx="2880000" cy="45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0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7"/>
          <a:stretch/>
        </p:blipFill>
        <p:spPr>
          <a:xfrm>
            <a:off x="838201" y="3849189"/>
            <a:ext cx="7200000" cy="2070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7258" y="447650"/>
            <a:ext cx="10654272" cy="10647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Phase I : </a:t>
            </a:r>
            <a:r>
              <a:rPr lang="en-IN" sz="5300" b="1" dirty="0"/>
              <a:t>Defeaturing</a:t>
            </a:r>
            <a:r>
              <a:rPr lang="en-IN" b="1" dirty="0"/>
              <a:t> based on </a:t>
            </a:r>
            <a:br>
              <a:rPr lang="en-IN" b="1" dirty="0"/>
            </a:br>
            <a:r>
              <a:rPr lang="en-IN" b="1" dirty="0"/>
              <a:t>Sheet Metal Feature Taxonomy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7258" y="1704861"/>
            <a:ext cx="11194742" cy="4022725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Identification based on Taxonomy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Primary features: </a:t>
            </a:r>
            <a:r>
              <a:rPr lang="en-IN" dirty="0"/>
              <a:t>Cannot be removed as they directly affect the gross shape</a:t>
            </a:r>
            <a:endParaRPr lang="en-IN" dirty="0"/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Secondary and Group features:  Removed if their sizes are below the threshold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Tertiary features: Removed irrespective of their sizes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29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705" y="423614"/>
            <a:ext cx="10058400" cy="120332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Phase II : </a:t>
            </a:r>
            <a:r>
              <a:rPr lang="en-IN" sz="5300" b="1" dirty="0"/>
              <a:t>Defeaturing</a:t>
            </a:r>
            <a:r>
              <a:rPr lang="en-IN" b="1" dirty="0"/>
              <a:t> based on </a:t>
            </a:r>
            <a:br>
              <a:rPr lang="en-IN" b="1" dirty="0"/>
            </a:br>
            <a:r>
              <a:rPr lang="en-IN" b="1" dirty="0"/>
              <a:t>Remnant Feature Size based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914704" y="1767837"/>
            <a:ext cx="7757955" cy="3163625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Features when booleaned, are consumed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Erroneous if defeaturing decision is based on full feature dimensions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Approach to detect and compute size of the remnant size of features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Size criterion: summation of face areas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89" y="1779325"/>
            <a:ext cx="3233394" cy="11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2668" y="532738"/>
            <a:ext cx="10058400" cy="99992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Phase III : </a:t>
            </a:r>
            <a:r>
              <a:rPr lang="en-IN" sz="5300" b="1" dirty="0"/>
              <a:t>Defeaturing</a:t>
            </a:r>
            <a:r>
              <a:rPr lang="en-IN" b="1" dirty="0"/>
              <a:t> based on </a:t>
            </a:r>
            <a:br>
              <a:rPr lang="en-IN" b="1" dirty="0"/>
            </a:br>
            <a:r>
              <a:rPr lang="en-IN" b="1" dirty="0"/>
              <a:t>Dormant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12668" y="1771840"/>
            <a:ext cx="6325080" cy="3868767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Large Negative but relevant features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Hindrance to midsurface computation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Tool bodies cached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Re-applied after Midsurface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9" t="16170" r="15283" b="7383"/>
          <a:stretch/>
        </p:blipFill>
        <p:spPr>
          <a:xfrm>
            <a:off x="7182033" y="2015233"/>
            <a:ext cx="4320000" cy="36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3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0323" y="288255"/>
            <a:ext cx="10058400" cy="985837"/>
          </a:xfrm>
        </p:spPr>
        <p:txBody>
          <a:bodyPr/>
          <a:lstStyle/>
          <a:p>
            <a:r>
              <a:rPr lang="en-IN" b="1" dirty="0"/>
              <a:t>Effectiveness of Model Defeaturing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10323" y="1391199"/>
            <a:ext cx="10058400" cy="4022725"/>
          </a:xfrm>
        </p:spPr>
        <p:txBody>
          <a:bodyPr/>
          <a:lstStyle/>
          <a:p>
            <a:r>
              <a:rPr lang="en-IN" dirty="0"/>
              <a:t> Metrics: Percentage reduction in the number of faces.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443" t="52557" r="30351" b="43041"/>
          <a:stretch/>
        </p:blipFill>
        <p:spPr>
          <a:xfrm>
            <a:off x="1210323" y="1784410"/>
            <a:ext cx="4320000" cy="890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47" t="19547" r="35840" b="56634"/>
          <a:stretch/>
        </p:blipFill>
        <p:spPr>
          <a:xfrm>
            <a:off x="1210323" y="3067804"/>
            <a:ext cx="2880000" cy="2245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499" t="18123" r="35843" b="57152"/>
          <a:stretch/>
        </p:blipFill>
        <p:spPr>
          <a:xfrm>
            <a:off x="4288500" y="3070125"/>
            <a:ext cx="2880000" cy="2360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7245" t="85179" r="30898" b="10136"/>
          <a:stretch/>
        </p:blipFill>
        <p:spPr>
          <a:xfrm>
            <a:off x="7366677" y="3741179"/>
            <a:ext cx="4320000" cy="8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1546" y="234073"/>
            <a:ext cx="10058400" cy="1204110"/>
          </a:xfrm>
        </p:spPr>
        <p:txBody>
          <a:bodyPr/>
          <a:lstStyle/>
          <a:p>
            <a:r>
              <a:rPr lang="en-IN" b="1" dirty="0"/>
              <a:t>Summary: Model Defeaturing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45833" y="1606566"/>
            <a:ext cx="10058400" cy="4022725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Limitations of existing approaches:</a:t>
            </a:r>
          </a:p>
          <a:p>
            <a:pPr lvl="1"/>
            <a:r>
              <a:rPr lang="en-IN" dirty="0"/>
              <a:t>Feature Recognition unreliable</a:t>
            </a:r>
          </a:p>
          <a:p>
            <a:pPr lvl="1"/>
            <a:r>
              <a:rPr lang="en-IN" dirty="0"/>
              <a:t>Dominance of size based selection</a:t>
            </a:r>
          </a:p>
          <a:p>
            <a:pPr lvl="1"/>
            <a:r>
              <a:rPr lang="en-IN" dirty="0"/>
              <a:t>Wrong size computation</a:t>
            </a:r>
          </a:p>
          <a:p>
            <a:pPr lvl="1"/>
            <a:r>
              <a:rPr lang="en-IN" dirty="0"/>
              <a:t>Loss of negative relevant features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Contributions</a:t>
            </a:r>
          </a:p>
          <a:p>
            <a:pPr lvl="1"/>
            <a:r>
              <a:rPr lang="en-IN" dirty="0"/>
              <a:t>Sheet Metal Features Taxonomy  based Approach</a:t>
            </a:r>
          </a:p>
          <a:p>
            <a:pPr lvl="1"/>
            <a:r>
              <a:rPr lang="en-IN" dirty="0"/>
              <a:t>Remnant Feature Approach </a:t>
            </a:r>
          </a:p>
          <a:p>
            <a:pPr lvl="1"/>
            <a:r>
              <a:rPr lang="en-IN" dirty="0"/>
              <a:t>Dormant Feature Approach</a:t>
            </a:r>
          </a:p>
          <a:p>
            <a:pPr lvl="1"/>
            <a:r>
              <a:rPr lang="en-IN" dirty="0"/>
              <a:t>Effective reduction in Features/faces, while retaining the Gross Shape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39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77158" y="3453414"/>
            <a:ext cx="10058400" cy="924202"/>
          </a:xfrm>
        </p:spPr>
        <p:txBody>
          <a:bodyPr>
            <a:noAutofit/>
          </a:bodyPr>
          <a:lstStyle/>
          <a:p>
            <a:r>
              <a:rPr lang="en-IN" sz="8000" b="1" dirty="0"/>
              <a:t>Feature Generalization</a:t>
            </a:r>
            <a:endParaRPr lang="en-IN" sz="8000" b="1" dirty="0">
              <a:latin typeface="Arial Black" panose="020B0A0402010202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322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54097" y="3506681"/>
            <a:ext cx="6826928" cy="924202"/>
          </a:xfrm>
        </p:spPr>
        <p:txBody>
          <a:bodyPr>
            <a:noAutofit/>
          </a:bodyPr>
          <a:lstStyle/>
          <a:p>
            <a:r>
              <a:rPr lang="en-IN" sz="80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53203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01435" y="305130"/>
            <a:ext cx="10058400" cy="937780"/>
          </a:xfrm>
        </p:spPr>
        <p:txBody>
          <a:bodyPr/>
          <a:lstStyle/>
          <a:p>
            <a:r>
              <a:rPr lang="en-IN" b="1" dirty="0"/>
              <a:t>Proposed Approach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01435" y="1583896"/>
            <a:ext cx="6637509" cy="4022725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Need: Presence of a large variety of types of features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Challenging to develop feature based algorithms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Proposed: New CAD representation with Loft as genialized feature form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Objective: To transform given feature tree to generalized feature tree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No loss of ‘feature’-ness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No loss of re-generation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21" y="584342"/>
            <a:ext cx="3600000" cy="53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36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20752" y="349543"/>
            <a:ext cx="10058400" cy="884237"/>
          </a:xfrm>
        </p:spPr>
        <p:txBody>
          <a:bodyPr/>
          <a:lstStyle/>
          <a:p>
            <a:r>
              <a:rPr lang="en-IN" b="1" dirty="0"/>
              <a:t>Proposed New Form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573859"/>
            <a:ext cx="4735513" cy="4351338"/>
          </a:xfrm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ABLE:</a:t>
            </a:r>
          </a:p>
          <a:p>
            <a:pPr lvl="1"/>
            <a:r>
              <a:rPr lang="en-IN" dirty="0"/>
              <a:t>Affine Transformations </a:t>
            </a:r>
          </a:p>
          <a:p>
            <a:pPr lvl="1"/>
            <a:r>
              <a:rPr lang="en-IN" dirty="0"/>
              <a:t>Booleans</a:t>
            </a:r>
          </a:p>
          <a:p>
            <a:pPr lvl="1"/>
            <a:r>
              <a:rPr lang="en-IN" dirty="0"/>
              <a:t>Lofts</a:t>
            </a:r>
          </a:p>
          <a:p>
            <a:pPr lvl="1"/>
            <a:r>
              <a:rPr lang="en-IN" dirty="0"/>
              <a:t>Entities</a:t>
            </a:r>
          </a:p>
          <a:p>
            <a:pPr marL="176213" lvl="1" indent="-176213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2000" dirty="0"/>
              <a:t>CAD model as list of ABLE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2" y="1573859"/>
            <a:ext cx="4320000" cy="4145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601" t="47120" r="18228" b="38252"/>
          <a:stretch/>
        </p:blipFill>
        <p:spPr>
          <a:xfrm>
            <a:off x="838200" y="4296794"/>
            <a:ext cx="5760000" cy="7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1425" y="365125"/>
            <a:ext cx="10950575" cy="1038225"/>
          </a:xfrm>
        </p:spPr>
        <p:txBody>
          <a:bodyPr>
            <a:normAutofit/>
          </a:bodyPr>
          <a:lstStyle/>
          <a:p>
            <a:r>
              <a:rPr lang="en-IN" b="1" dirty="0"/>
              <a:t>Wall - Loft equivalent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67" t="30680" r="8980" b="26731"/>
          <a:stretch/>
        </p:blipFill>
        <p:spPr>
          <a:xfrm>
            <a:off x="838200" y="1793291"/>
            <a:ext cx="10800000" cy="35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69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1425" y="365125"/>
            <a:ext cx="10950575" cy="1038225"/>
          </a:xfrm>
        </p:spPr>
        <p:txBody>
          <a:bodyPr>
            <a:normAutofit/>
          </a:bodyPr>
          <a:lstStyle/>
          <a:p>
            <a:r>
              <a:rPr lang="en-IN" b="1" dirty="0"/>
              <a:t>Flange - Loft equivalent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875" t="41768" r="3301" b="24272"/>
          <a:stretch/>
        </p:blipFill>
        <p:spPr>
          <a:xfrm>
            <a:off x="731668" y="2163164"/>
            <a:ext cx="10800000" cy="22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1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4128" y="303163"/>
            <a:ext cx="10058400" cy="1035435"/>
          </a:xfrm>
        </p:spPr>
        <p:txBody>
          <a:bodyPr>
            <a:normAutofit/>
          </a:bodyPr>
          <a:lstStyle/>
          <a:p>
            <a:r>
              <a:rPr lang="en-IN" b="1" dirty="0"/>
              <a:t>Transformation to 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178" t="60233" r="20279" b="27010"/>
          <a:stretch/>
        </p:blipFill>
        <p:spPr>
          <a:xfrm>
            <a:off x="484127" y="1603717"/>
            <a:ext cx="11230883" cy="29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6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79" t="26939" r="25402" b="50550"/>
          <a:stretch/>
        </p:blipFill>
        <p:spPr>
          <a:xfrm>
            <a:off x="914402" y="1527141"/>
            <a:ext cx="7633554" cy="45932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14402" y="256029"/>
            <a:ext cx="10058400" cy="10354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Transformation in ABLE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4399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86035" y="331726"/>
            <a:ext cx="10058400" cy="920025"/>
          </a:xfrm>
        </p:spPr>
        <p:txBody>
          <a:bodyPr/>
          <a:lstStyle/>
          <a:p>
            <a:r>
              <a:rPr lang="en-IN" b="1" dirty="0"/>
              <a:t>Summary: Feature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6035" y="1579933"/>
            <a:ext cx="10058400" cy="4022725"/>
          </a:xfrm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Limitations of existing approaches:</a:t>
            </a:r>
          </a:p>
          <a:p>
            <a:pPr lvl="1"/>
            <a:r>
              <a:rPr lang="en-IN" dirty="0"/>
              <a:t>Plethora of feature types</a:t>
            </a:r>
          </a:p>
          <a:p>
            <a:pPr lvl="1"/>
            <a:r>
              <a:rPr lang="en-IN" dirty="0"/>
              <a:t>Lack of generic notation for CAD features/entities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Contributions:</a:t>
            </a:r>
          </a:p>
          <a:p>
            <a:pPr lvl="1"/>
            <a:r>
              <a:rPr lang="en-IN" dirty="0"/>
              <a:t>New representation scheme for Feature-based CAD</a:t>
            </a:r>
          </a:p>
          <a:p>
            <a:pPr lvl="1"/>
            <a:r>
              <a:rPr lang="en-IN" dirty="0"/>
              <a:t>Loft as generalized feature form</a:t>
            </a:r>
          </a:p>
          <a:p>
            <a:pPr lvl="1"/>
            <a:r>
              <a:rPr lang="en-IN" dirty="0"/>
              <a:t>Sheet Metal features as Lofts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43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03790" y="3240349"/>
            <a:ext cx="10058400" cy="879814"/>
          </a:xfrm>
        </p:spPr>
        <p:txBody>
          <a:bodyPr>
            <a:noAutofit/>
          </a:bodyPr>
          <a:lstStyle/>
          <a:p>
            <a:r>
              <a:rPr lang="en-IN" sz="8000" b="1" dirty="0"/>
              <a:t>Midsurface Generation</a:t>
            </a:r>
          </a:p>
        </p:txBody>
      </p:sp>
    </p:spTree>
    <p:extLst>
      <p:ext uri="{BB962C8B-B14F-4D97-AF65-F5344CB8AC3E}">
        <p14:creationId xmlns:p14="http://schemas.microsoft.com/office/powerpoint/2010/main" val="150635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20932" y="367237"/>
            <a:ext cx="10058400" cy="863687"/>
          </a:xfrm>
        </p:spPr>
        <p:txBody>
          <a:bodyPr/>
          <a:lstStyle/>
          <a:p>
            <a:r>
              <a:rPr lang="en-IN" b="1" dirty="0"/>
              <a:t>Existing Approach - 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20932" y="1692581"/>
            <a:ext cx="10058400" cy="4022725"/>
          </a:xfrm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Limitations</a:t>
            </a:r>
          </a:p>
          <a:p>
            <a:pPr lvl="1"/>
            <a:r>
              <a:rPr lang="en-IN" dirty="0"/>
              <a:t>Face Pairing challenges</a:t>
            </a:r>
          </a:p>
          <a:p>
            <a:pPr lvl="1"/>
            <a:r>
              <a:rPr lang="en-IN" dirty="0"/>
              <a:t>Patch Joining challenges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Proposed Cellular decomposition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Cell classification, delegation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014" t="15646" r="22743" b="11068"/>
          <a:stretch/>
        </p:blipFill>
        <p:spPr>
          <a:xfrm>
            <a:off x="5956916" y="1151025"/>
            <a:ext cx="6125592" cy="5025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199" t="38705" r="22670" b="25825"/>
          <a:stretch/>
        </p:blipFill>
        <p:spPr>
          <a:xfrm>
            <a:off x="1020932" y="4156571"/>
            <a:ext cx="4320000" cy="179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57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30423" y="331728"/>
            <a:ext cx="3835474" cy="1497072"/>
          </a:xfrm>
        </p:spPr>
        <p:txBody>
          <a:bodyPr>
            <a:normAutofit/>
          </a:bodyPr>
          <a:lstStyle/>
          <a:p>
            <a:r>
              <a:rPr lang="en-IN" b="1" dirty="0"/>
              <a:t>Interface </a:t>
            </a:r>
            <a:br>
              <a:rPr lang="en-IN" b="1" dirty="0"/>
            </a:br>
            <a:r>
              <a:rPr lang="en-IN" b="1" dirty="0"/>
              <a:t>Configurations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29" t="45949" r="29214" b="13436"/>
          <a:stretch/>
        </p:blipFill>
        <p:spPr>
          <a:xfrm>
            <a:off x="4965897" y="331728"/>
            <a:ext cx="5430128" cy="58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80731" y="1757779"/>
            <a:ext cx="11011270" cy="4160421"/>
          </a:xfrm>
        </p:spPr>
        <p:txBody>
          <a:bodyPr>
            <a:normAutofit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Necessity of Time-to-market 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Quicker validation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Modern - Digital Product Development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CAD-CAE Workflow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Components of Model Simplification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Dimension Reduction: Midsurface, Bar</a:t>
            </a:r>
            <a:endParaRPr lang="en-IN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80731" y="287338"/>
            <a:ext cx="11011270" cy="1107353"/>
          </a:xfrm>
        </p:spPr>
        <p:txBody>
          <a:bodyPr/>
          <a:lstStyle/>
          <a:p>
            <a:r>
              <a:rPr lang="en-IN" b="1" dirty="0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52" y="2505831"/>
            <a:ext cx="5965750" cy="20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85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30423" y="331728"/>
            <a:ext cx="10058400" cy="937780"/>
          </a:xfrm>
        </p:spPr>
        <p:txBody>
          <a:bodyPr/>
          <a:lstStyle/>
          <a:p>
            <a:r>
              <a:rPr lang="en-IN" b="1" dirty="0"/>
              <a:t>Feature-based Cellular Decomposition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91852" y="1685492"/>
            <a:ext cx="6825005" cy="4351338"/>
          </a:xfrm>
        </p:spPr>
        <p:txBody>
          <a:bodyPr>
            <a:norm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Features Boolean types are changed from Union to “New”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Concave Edge partitioning in the feature influence zone.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Result: </a:t>
            </a:r>
          </a:p>
          <a:p>
            <a:pPr marL="468813" lvl="1" indent="-176213">
              <a:buFont typeface="Arial" panose="020B0604020202020204" pitchFamily="34" charset="0"/>
              <a:buChar char="•"/>
            </a:pPr>
            <a:r>
              <a:rPr lang="en-IN" dirty="0"/>
              <a:t>non overlapping cells with feature owners</a:t>
            </a:r>
          </a:p>
          <a:p>
            <a:pPr marL="468813" lvl="1" indent="-176213">
              <a:buFont typeface="Arial" panose="020B0604020202020204" pitchFamily="34" charset="0"/>
              <a:buChar char="•"/>
            </a:pPr>
            <a:r>
              <a:rPr lang="en-IN" dirty="0"/>
              <a:t>Face interface between cells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Graph: Cells at nodes and overlapping faces at edges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Classification:</a:t>
            </a:r>
          </a:p>
          <a:p>
            <a:pPr lvl="1"/>
            <a:r>
              <a:rPr lang="en-IN" dirty="0"/>
              <a:t>Solid Cells (</a:t>
            </a:r>
            <a:r>
              <a:rPr lang="en-IN" dirty="0" err="1"/>
              <a:t>Scells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Interface Cells (</a:t>
            </a:r>
            <a:r>
              <a:rPr lang="en-IN" dirty="0" err="1"/>
              <a:t>iCells</a:t>
            </a:r>
            <a:r>
              <a:rPr lang="en-IN" dirty="0"/>
              <a:t>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11" y="1685492"/>
            <a:ext cx="5040000" cy="40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37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3268" y="329542"/>
            <a:ext cx="10058400" cy="824010"/>
          </a:xfrm>
        </p:spPr>
        <p:txBody>
          <a:bodyPr/>
          <a:lstStyle/>
          <a:p>
            <a:r>
              <a:rPr lang="en-IN" b="1" dirty="0"/>
              <a:t>Proposed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33268" y="1153552"/>
            <a:ext cx="5980332" cy="4351338"/>
          </a:xfrm>
        </p:spPr>
        <p:txBody>
          <a:bodyPr>
            <a:norm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Graph to bring connectivity information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Makes overall complexity of original part irrelevant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Rules:</a:t>
            </a:r>
          </a:p>
          <a:p>
            <a:pPr lvl="1"/>
            <a:r>
              <a:rPr lang="en-IN" dirty="0" err="1"/>
              <a:t>sCells</a:t>
            </a:r>
            <a:r>
              <a:rPr lang="en-IN" dirty="0"/>
              <a:t> compute Midsurface patches</a:t>
            </a:r>
          </a:p>
          <a:p>
            <a:pPr lvl="1"/>
            <a:r>
              <a:rPr lang="en-IN" dirty="0" err="1"/>
              <a:t>iCells</a:t>
            </a:r>
            <a:r>
              <a:rPr lang="en-IN" dirty="0"/>
              <a:t> join incident midsurface patches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Delegation of computations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Generic and not  type specific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344" t="35068" r="19769" b="49004"/>
          <a:stretch/>
        </p:blipFill>
        <p:spPr>
          <a:xfrm>
            <a:off x="4155328" y="3329221"/>
            <a:ext cx="7437093" cy="23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3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287338"/>
            <a:ext cx="10058400" cy="1012547"/>
          </a:xfrm>
        </p:spPr>
        <p:txBody>
          <a:bodyPr/>
          <a:lstStyle/>
          <a:p>
            <a:r>
              <a:rPr lang="en-IN" b="1" dirty="0"/>
              <a:t>Midsurface Patches in Solid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56000" y="1438300"/>
            <a:ext cx="10058400" cy="4022725"/>
          </a:xfrm>
        </p:spPr>
        <p:txBody>
          <a:bodyPr>
            <a:norm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Two cases</a:t>
            </a:r>
          </a:p>
          <a:p>
            <a:pPr lvl="1"/>
            <a:r>
              <a:rPr lang="en-IN" sz="2000" b="1" dirty="0"/>
              <a:t>Offset</a:t>
            </a:r>
            <a:r>
              <a:rPr lang="en-IN" sz="2000" dirty="0"/>
              <a:t>: profile &gt;&gt; guide : offset the profile face</a:t>
            </a:r>
          </a:p>
          <a:p>
            <a:pPr lvl="1"/>
            <a:r>
              <a:rPr lang="en-IN" sz="2000" b="1" dirty="0"/>
              <a:t>Midcurve</a:t>
            </a:r>
            <a:r>
              <a:rPr lang="en-IN" sz="2000" dirty="0"/>
              <a:t>: profile &lt;&lt; guide: compute midcurve, sweep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9" y="2579967"/>
            <a:ext cx="5040000" cy="2647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9967"/>
            <a:ext cx="5040000" cy="29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0529" y="371744"/>
            <a:ext cx="10058400" cy="781807"/>
          </a:xfrm>
        </p:spPr>
        <p:txBody>
          <a:bodyPr/>
          <a:lstStyle/>
          <a:p>
            <a:r>
              <a:rPr lang="en-IN" b="1" dirty="0"/>
              <a:t>Generation of Midcurve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20529" y="1418029"/>
            <a:ext cx="10515600" cy="4351337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Partition given shape into sub-shapes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Midcurves can be generated for each sub-shape.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Such individual Midcurves are joined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11" y="2513697"/>
            <a:ext cx="6194306" cy="26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6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1988" y="365125"/>
            <a:ext cx="11530012" cy="844697"/>
          </a:xfrm>
        </p:spPr>
        <p:txBody>
          <a:bodyPr>
            <a:normAutofit/>
          </a:bodyPr>
          <a:lstStyle/>
          <a:p>
            <a:r>
              <a:rPr lang="en-IN" b="1" dirty="0"/>
              <a:t>Polygon Decomposition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08" y="1209822"/>
            <a:ext cx="5333972" cy="48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72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2252" y="146662"/>
            <a:ext cx="10058400" cy="992822"/>
          </a:xfrm>
        </p:spPr>
        <p:txBody>
          <a:bodyPr/>
          <a:lstStyle/>
          <a:p>
            <a:r>
              <a:rPr lang="en-IN" b="1" dirty="0"/>
              <a:t>Midcurve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"/>
          <a:stretch/>
        </p:blipFill>
        <p:spPr>
          <a:xfrm>
            <a:off x="905005" y="1591676"/>
            <a:ext cx="10800000" cy="37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81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1575" y="343609"/>
            <a:ext cx="10058400" cy="1006890"/>
          </a:xfrm>
        </p:spPr>
        <p:txBody>
          <a:bodyPr/>
          <a:lstStyle/>
          <a:p>
            <a:r>
              <a:rPr lang="en-IN" b="1" dirty="0"/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/>
          <a:stretch/>
        </p:blipFill>
        <p:spPr>
          <a:xfrm>
            <a:off x="881575" y="2117749"/>
            <a:ext cx="10800000" cy="31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5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9711" y="399880"/>
            <a:ext cx="10058400" cy="838077"/>
          </a:xfrm>
        </p:spPr>
        <p:txBody>
          <a:bodyPr/>
          <a:lstStyle/>
          <a:p>
            <a:r>
              <a:rPr lang="en-IN" b="1" dirty="0"/>
              <a:t>Connecting Patches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1" y="1338997"/>
            <a:ext cx="7200000" cy="2499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59" y="3939330"/>
            <a:ext cx="2520000" cy="2114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461" y="3939330"/>
            <a:ext cx="2520000" cy="21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5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703385" y="351057"/>
            <a:ext cx="6764338" cy="985373"/>
          </a:xfrm>
        </p:spPr>
        <p:txBody>
          <a:bodyPr>
            <a:normAutofit/>
          </a:bodyPr>
          <a:lstStyle/>
          <a:p>
            <a:r>
              <a:rPr lang="en-IN" b="1" dirty="0"/>
              <a:t>Connection 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27" t="6607" r="16247" b="61057"/>
          <a:stretch/>
        </p:blipFill>
        <p:spPr>
          <a:xfrm>
            <a:off x="703385" y="1525894"/>
            <a:ext cx="7200000" cy="44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8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13" t="41253" r="17500" b="9851"/>
          <a:stretch/>
        </p:blipFill>
        <p:spPr>
          <a:xfrm>
            <a:off x="2833575" y="347995"/>
            <a:ext cx="582105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9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7464" y="1483590"/>
            <a:ext cx="4498975" cy="4351338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Thin-walled : Sheet Metal, Plastics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Expensive Solid Mesh elements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Advantages of Shell elements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Comparison of results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Lesser computations/time.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7464" y="287339"/>
            <a:ext cx="11064536" cy="941098"/>
          </a:xfrm>
        </p:spPr>
        <p:txBody>
          <a:bodyPr/>
          <a:lstStyle/>
          <a:p>
            <a:r>
              <a:rPr lang="en-IN" b="1" dirty="0"/>
              <a:t>Midsurface Advantages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6584" t="19238" r="2302" b="42378"/>
          <a:stretch/>
        </p:blipFill>
        <p:spPr>
          <a:xfrm>
            <a:off x="858883" y="4536490"/>
            <a:ext cx="5415379" cy="1553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269" t="18257" r="38038" b="9931"/>
          <a:stretch/>
        </p:blipFill>
        <p:spPr>
          <a:xfrm>
            <a:off x="7644470" y="438049"/>
            <a:ext cx="3454939" cy="56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2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1575" y="301407"/>
            <a:ext cx="10058400" cy="1077228"/>
          </a:xfrm>
        </p:spPr>
        <p:txBody>
          <a:bodyPr/>
          <a:lstStyle/>
          <a:p>
            <a:r>
              <a:rPr lang="en-IN" b="1" dirty="0"/>
              <a:t>Summary: Midsurface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81575" y="1635248"/>
            <a:ext cx="10058400" cy="4022725"/>
          </a:xfrm>
        </p:spPr>
        <p:txBody>
          <a:bodyPr>
            <a:norm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Limitations of existing approaches:</a:t>
            </a:r>
          </a:p>
          <a:p>
            <a:pPr lvl="1"/>
            <a:r>
              <a:rPr lang="en-IN" dirty="0"/>
              <a:t>Post processing in formal approaches</a:t>
            </a:r>
          </a:p>
          <a:p>
            <a:pPr lvl="1"/>
            <a:r>
              <a:rPr lang="en-IN" dirty="0"/>
              <a:t>Face pair detection and Patch Joining problems</a:t>
            </a:r>
          </a:p>
          <a:p>
            <a:pPr lvl="1"/>
            <a:r>
              <a:rPr lang="en-IN" dirty="0"/>
              <a:t>Manual corrections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Contributions:</a:t>
            </a:r>
          </a:p>
          <a:p>
            <a:pPr lvl="1"/>
            <a:r>
              <a:rPr lang="en-IN" dirty="0"/>
              <a:t>Feature based Cellular Decomposition</a:t>
            </a:r>
          </a:p>
          <a:p>
            <a:pPr lvl="1"/>
            <a:r>
              <a:rPr lang="en-IN" dirty="0"/>
              <a:t>Cellular Graph for connectivity and delegation of computation</a:t>
            </a:r>
          </a:p>
          <a:p>
            <a:pPr lvl="1"/>
            <a:r>
              <a:rPr lang="en-IN" dirty="0"/>
              <a:t>Midcurve generation using enhanced polygon decomposition and cellular midcurve computation</a:t>
            </a:r>
          </a:p>
          <a:p>
            <a:pPr lvl="1"/>
            <a:r>
              <a:rPr lang="en-IN" dirty="0"/>
              <a:t>Midsurface by generic rules</a:t>
            </a:r>
          </a:p>
        </p:txBody>
      </p:sp>
    </p:spTree>
    <p:extLst>
      <p:ext uri="{BB962C8B-B14F-4D97-AF65-F5344CB8AC3E}">
        <p14:creationId xmlns:p14="http://schemas.microsoft.com/office/powerpoint/2010/main" val="1308492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112" t="77955" r="22812" b="11017"/>
          <a:stretch/>
        </p:blipFill>
        <p:spPr>
          <a:xfrm>
            <a:off x="1776000" y="2194559"/>
            <a:ext cx="8640000" cy="27462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165934" y="384992"/>
            <a:ext cx="10058400" cy="857881"/>
          </a:xfrm>
        </p:spPr>
        <p:txBody>
          <a:bodyPr/>
          <a:lstStyle/>
          <a:p>
            <a:r>
              <a:rPr lang="en-IN" b="1" dirty="0"/>
              <a:t>Re-application of Dormant Features</a:t>
            </a:r>
          </a:p>
        </p:txBody>
      </p:sp>
    </p:spTree>
    <p:extLst>
      <p:ext uri="{BB962C8B-B14F-4D97-AF65-F5344CB8AC3E}">
        <p14:creationId xmlns:p14="http://schemas.microsoft.com/office/powerpoint/2010/main" val="1573683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80049" y="3516923"/>
            <a:ext cx="10058400" cy="849630"/>
          </a:xfrm>
        </p:spPr>
        <p:txBody>
          <a:bodyPr>
            <a:noAutofit/>
          </a:bodyPr>
          <a:lstStyle/>
          <a:p>
            <a:r>
              <a:rPr lang="en-IN" sz="8000" b="1" dirty="0"/>
              <a:t>Topological Validation</a:t>
            </a:r>
          </a:p>
        </p:txBody>
      </p:sp>
    </p:spTree>
    <p:extLst>
      <p:ext uri="{BB962C8B-B14F-4D97-AF65-F5344CB8AC3E}">
        <p14:creationId xmlns:p14="http://schemas.microsoft.com/office/powerpoint/2010/main" val="81897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22252" y="442084"/>
            <a:ext cx="10058400" cy="992822"/>
          </a:xfrm>
        </p:spPr>
        <p:txBody>
          <a:bodyPr/>
          <a:lstStyle/>
          <a:p>
            <a:r>
              <a:rPr lang="en-IN" b="1" dirty="0"/>
              <a:t>Validation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22252" y="1832196"/>
            <a:ext cx="10058400" cy="4022725"/>
          </a:xfrm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Manual Inspection for gaps, errors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Tools based inspection: </a:t>
            </a:r>
            <a:r>
              <a:rPr lang="en-IN" dirty="0" err="1"/>
              <a:t>Hausdorﬀ</a:t>
            </a:r>
            <a:r>
              <a:rPr lang="en-IN" dirty="0"/>
              <a:t> distance.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Recent: Topological Validation: Measures topological entities of the midsurface match with the ones predicted.</a:t>
            </a:r>
          </a:p>
        </p:txBody>
      </p:sp>
    </p:spTree>
    <p:extLst>
      <p:ext uri="{BB962C8B-B14F-4D97-AF65-F5344CB8AC3E}">
        <p14:creationId xmlns:p14="http://schemas.microsoft.com/office/powerpoint/2010/main" val="2732796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26830" y="231114"/>
            <a:ext cx="8860230" cy="815261"/>
          </a:xfrm>
        </p:spPr>
        <p:txBody>
          <a:bodyPr>
            <a:normAutofit/>
          </a:bodyPr>
          <a:lstStyle/>
          <a:p>
            <a:r>
              <a:rPr lang="en-IN" b="1" dirty="0"/>
              <a:t>Topological Validation by Lockett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259" t="25626" r="10652" b="54482"/>
          <a:stretch/>
        </p:blipFill>
        <p:spPr>
          <a:xfrm>
            <a:off x="726830" y="1814986"/>
            <a:ext cx="10893084" cy="41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40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0812" y="288486"/>
            <a:ext cx="10515600" cy="850998"/>
          </a:xfrm>
        </p:spPr>
        <p:txBody>
          <a:bodyPr/>
          <a:lstStyle/>
          <a:p>
            <a:r>
              <a:rPr lang="en-IN" b="1" dirty="0"/>
              <a:t>Approaches for Topological validation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930812" y="1607112"/>
            <a:ext cx="4938713" cy="736600"/>
          </a:xfrm>
        </p:spPr>
        <p:txBody>
          <a:bodyPr/>
          <a:lstStyle/>
          <a:p>
            <a:r>
              <a:rPr lang="en-IN" b="1" dirty="0"/>
              <a:t>Solid-to-Surface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930812" y="2070335"/>
            <a:ext cx="4938713" cy="328612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Find relationship between topological entities of a thin-solid and its corresponding Midsurface.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See if the predicated Midsurface entities validate the non-manifold equation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706235" y="1607112"/>
            <a:ext cx="4937125" cy="736600"/>
          </a:xfrm>
        </p:spPr>
        <p:txBody>
          <a:bodyPr/>
          <a:lstStyle/>
          <a:p>
            <a:r>
              <a:rPr lang="en-IN" b="1" dirty="0"/>
              <a:t>Surface-to-Solid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706235" y="2070335"/>
            <a:ext cx="4937125" cy="328612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Predict the topological entities of possible thin-wall solid that would be source of the given Midsurface.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IN" dirty="0"/>
              <a:t>These predicted entities can be validated against entities of the original thin-solid as well as with the manifold equation</a:t>
            </a:r>
          </a:p>
        </p:txBody>
      </p:sp>
    </p:spTree>
    <p:extLst>
      <p:ext uri="{BB962C8B-B14F-4D97-AF65-F5344CB8AC3E}">
        <p14:creationId xmlns:p14="http://schemas.microsoft.com/office/powerpoint/2010/main" val="779234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773723" y="224448"/>
            <a:ext cx="2166425" cy="1505878"/>
          </a:xfrm>
        </p:spPr>
        <p:txBody>
          <a:bodyPr>
            <a:normAutofit/>
          </a:bodyPr>
          <a:lstStyle/>
          <a:p>
            <a:r>
              <a:rPr lang="en-IN" b="1" dirty="0"/>
              <a:t>Solid to Surface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857" t="32205" r="8024" b="19093"/>
          <a:stretch/>
        </p:blipFill>
        <p:spPr>
          <a:xfrm>
            <a:off x="4220306" y="98811"/>
            <a:ext cx="6480000" cy="61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28469" y="365125"/>
            <a:ext cx="3165230" cy="132556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Surface </a:t>
            </a:r>
            <a:br>
              <a:rPr lang="en-IN" b="1" dirty="0"/>
            </a:br>
            <a:r>
              <a:rPr lang="en-IN" b="1" dirty="0"/>
              <a:t>to Solid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922" t="17864" r="16117" b="9644"/>
          <a:stretch/>
        </p:blipFill>
        <p:spPr>
          <a:xfrm>
            <a:off x="4314547" y="781235"/>
            <a:ext cx="7200000" cy="50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9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9710" y="347697"/>
            <a:ext cx="10058400" cy="824010"/>
          </a:xfrm>
        </p:spPr>
        <p:txBody>
          <a:bodyPr/>
          <a:lstStyle/>
          <a:p>
            <a:r>
              <a:rPr lang="en-IN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09710" y="1669932"/>
            <a:ext cx="10058400" cy="4022725"/>
          </a:xfrm>
        </p:spPr>
        <p:txBody>
          <a:bodyPr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Solid-Surface: Predict Midsurface entities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Surface-Solid: Predict Solid entities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Contribution:</a:t>
            </a:r>
          </a:p>
          <a:p>
            <a:pPr lvl="1"/>
            <a:r>
              <a:rPr lang="en-IN" dirty="0"/>
              <a:t>New Topological Validation Formulation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71" t="8155" r="17167" b="17799"/>
          <a:stretch/>
        </p:blipFill>
        <p:spPr>
          <a:xfrm>
            <a:off x="7077279" y="347697"/>
            <a:ext cx="3600000" cy="58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95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09711" y="3432517"/>
            <a:ext cx="10058400" cy="990307"/>
          </a:xfrm>
        </p:spPr>
        <p:txBody>
          <a:bodyPr>
            <a:noAutofit/>
          </a:bodyPr>
          <a:lstStyle/>
          <a:p>
            <a:r>
              <a:rPr lang="en-IN" sz="8000" b="1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44192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25118" y="1488846"/>
            <a:ext cx="9290482" cy="3544887"/>
          </a:xfrm>
        </p:spPr>
        <p:txBody>
          <a:bodyPr>
            <a:normAutofit/>
          </a:bodyPr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60%+ of analysist time for Idealization (Sandia report)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Recent commercial results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Varity of Midsurface Errors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Process/tools of corrections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Quality Midsurface, a must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5118" y="260350"/>
            <a:ext cx="10113442" cy="966788"/>
          </a:xfrm>
        </p:spPr>
        <p:txBody>
          <a:bodyPr>
            <a:normAutofit/>
          </a:bodyPr>
          <a:lstStyle/>
          <a:p>
            <a:r>
              <a:rPr lang="en-IN" b="1" dirty="0"/>
              <a:t>Motivation for Research in Midsurface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87" b="17161"/>
          <a:stretch/>
        </p:blipFill>
        <p:spPr>
          <a:xfrm>
            <a:off x="5097855" y="2679032"/>
            <a:ext cx="6560747" cy="30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4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2425" y="343609"/>
            <a:ext cx="10058400" cy="894348"/>
          </a:xfrm>
        </p:spPr>
        <p:txBody>
          <a:bodyPr/>
          <a:lstStyle/>
          <a:p>
            <a:r>
              <a:rPr lang="en-IN" b="1" dirty="0" err="1"/>
              <a:t>MidAS</a:t>
            </a:r>
            <a:r>
              <a:rPr lang="en-IN" b="1" dirty="0"/>
              <a:t>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9654" y="1561178"/>
            <a:ext cx="3517290" cy="4351338"/>
          </a:xfrm>
        </p:spPr>
        <p:txBody>
          <a:bodyPr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Inventor Professional 2014 – Student edition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Feature based 3D modeller based on ACIS kernel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API support via VB.net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44" y="1561178"/>
            <a:ext cx="720000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5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4456" y="301406"/>
            <a:ext cx="10058400" cy="922484"/>
          </a:xfrm>
        </p:spPr>
        <p:txBody>
          <a:bodyPr/>
          <a:lstStyle/>
          <a:p>
            <a:r>
              <a:rPr lang="en-IN" b="1" dirty="0"/>
              <a:t>Benchmarking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040000" cy="4410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00" y="1690689"/>
            <a:ext cx="5040000" cy="43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7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4456" y="301406"/>
            <a:ext cx="10058400" cy="781807"/>
          </a:xfrm>
        </p:spPr>
        <p:txBody>
          <a:bodyPr/>
          <a:lstStyle/>
          <a:p>
            <a:r>
              <a:rPr lang="en-IN" b="1" dirty="0"/>
              <a:t>Model Defeaturing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88" y="1690688"/>
            <a:ext cx="5040000" cy="4439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88" y="1649429"/>
            <a:ext cx="5040000" cy="44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2591" y="301407"/>
            <a:ext cx="10058400" cy="894348"/>
          </a:xfrm>
        </p:spPr>
        <p:txBody>
          <a:bodyPr/>
          <a:lstStyle/>
          <a:p>
            <a:r>
              <a:rPr lang="en-IN" b="1" dirty="0"/>
              <a:t>Feature Generalization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7" y="1328592"/>
            <a:ext cx="5040313" cy="444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89" y="1328592"/>
            <a:ext cx="2267867" cy="4402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75" y="1328592"/>
            <a:ext cx="2344097" cy="36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26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56000" y="287339"/>
            <a:ext cx="10058400" cy="894348"/>
          </a:xfrm>
        </p:spPr>
        <p:txBody>
          <a:bodyPr/>
          <a:lstStyle/>
          <a:p>
            <a:r>
              <a:rPr lang="en-IN" b="1" dirty="0"/>
              <a:t>Cellular Decomposition - Midsurface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9"/>
            <a:ext cx="5040000" cy="4411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00" y="1658631"/>
            <a:ext cx="5040000" cy="44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5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3385" y="287338"/>
            <a:ext cx="11488615" cy="1049093"/>
          </a:xfrm>
        </p:spPr>
        <p:txBody>
          <a:bodyPr/>
          <a:lstStyle/>
          <a:p>
            <a:r>
              <a:rPr lang="en-IN" b="1" dirty="0"/>
              <a:t>Final Midsurface by Dormant re-application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9"/>
            <a:ext cx="5040000" cy="4378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487426"/>
            <a:ext cx="5040000" cy="43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0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2515" y="295764"/>
            <a:ext cx="9866313" cy="885923"/>
          </a:xfrm>
        </p:spPr>
        <p:txBody>
          <a:bodyPr/>
          <a:lstStyle/>
          <a:p>
            <a:r>
              <a:rPr lang="en-IN" b="1" dirty="0"/>
              <a:t>Test-case I : Bracket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182368"/>
            <a:ext cx="2880000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47" y="2182368"/>
            <a:ext cx="384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01" y="2182368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8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56493" y="357677"/>
            <a:ext cx="10058400" cy="852145"/>
          </a:xfrm>
        </p:spPr>
        <p:txBody>
          <a:bodyPr/>
          <a:lstStyle/>
          <a:p>
            <a:r>
              <a:rPr lang="en-IN" b="1" dirty="0"/>
              <a:t>Test-case II: Stapler lower bottom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8"/>
            <a:ext cx="384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00" y="1690688"/>
            <a:ext cx="384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00" y="1690688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5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01406"/>
            <a:ext cx="10058400" cy="880280"/>
          </a:xfrm>
        </p:spPr>
        <p:txBody>
          <a:bodyPr/>
          <a:lstStyle/>
          <a:p>
            <a:r>
              <a:rPr lang="en-IN" b="1" dirty="0"/>
              <a:t>Test-case III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8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33" y="1690688"/>
            <a:ext cx="2445993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00" y="1690688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1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34794" y="3713871"/>
            <a:ext cx="10058400" cy="807427"/>
          </a:xfrm>
        </p:spPr>
        <p:txBody>
          <a:bodyPr>
            <a:noAutofit/>
          </a:bodyPr>
          <a:lstStyle/>
          <a:p>
            <a:r>
              <a:rPr lang="en-IN" sz="80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7225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57056" y="3124939"/>
            <a:ext cx="7986944" cy="1270432"/>
          </a:xfrm>
        </p:spPr>
        <p:txBody>
          <a:bodyPr>
            <a:noAutofit/>
          </a:bodyPr>
          <a:lstStyle/>
          <a:p>
            <a:r>
              <a:rPr lang="en-IN" sz="8000" b="1" dirty="0"/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558084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7169" y="385812"/>
            <a:ext cx="10058400" cy="753671"/>
          </a:xfrm>
        </p:spPr>
        <p:txBody>
          <a:bodyPr/>
          <a:lstStyle/>
          <a:p>
            <a:r>
              <a:rPr lang="en-IN" b="1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797169" y="1410165"/>
            <a:ext cx="10058400" cy="4022725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Development of Feature based Midsurface Computation approach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Feature based Defeaturing: Taxonomy, Remnant, Dormant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Feature generalization: Loft as a generic feature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Leveraging Cellular Decomposition for 2D (midcurve), 3D (midsurface) computation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Bi-directional Topological Validation of midsurface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Demonstration of efficacy of the approach in the system implemented, called </a:t>
            </a:r>
            <a:r>
              <a:rPr lang="en-IN" dirty="0" err="1"/>
              <a:t>MidAS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553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2763" y="301406"/>
            <a:ext cx="10058400" cy="908416"/>
          </a:xfrm>
        </p:spPr>
        <p:txBody>
          <a:bodyPr/>
          <a:lstStyle/>
          <a:p>
            <a:r>
              <a:rPr lang="en-IN" b="1" dirty="0"/>
              <a:t>Research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12761" y="1452368"/>
            <a:ext cx="11230999" cy="4022725"/>
          </a:xfrm>
        </p:spPr>
        <p:txBody>
          <a:bodyPr>
            <a:normAutofit fontScale="92500" lnSpcReduction="10000"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Feature-based CAD Algorithm paradigm: Simplification – Generalization – Decomposition – Cellular Graph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Automatic defeaturing of sheet metal feature-based CAD model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/>
              <a:t>Based on newly developed sheet metal features taxonomy 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/>
              <a:t>Based on newly developed, more accurate criteria of Remnant feature sizes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/>
              <a:t>Based on newly developed approach of Dormant features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Automatic transformation of sheet metal features to generalized features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/>
              <a:t>Newly developed generalized CAD model representation, called ABLE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Transformation mapping of Sheet Metal features to Loft equivalents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Automatic computation of Midsurface 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/>
              <a:t>Midcurve Computation: Enhanced Polygon Decomposition and newly developed cellular midcurve computation</a:t>
            </a:r>
          </a:p>
          <a:p>
            <a:pPr marL="471988" lvl="1" indent="-179388">
              <a:buFont typeface="Arial" panose="020B0604020202020204" pitchFamily="34" charset="0"/>
              <a:buChar char="•"/>
            </a:pPr>
            <a:r>
              <a:rPr lang="en-IN" dirty="0"/>
              <a:t>Midsurface Computation: Cellular graph based, generic logic for connections.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New Topological Validation formulation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49678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6320" y="287338"/>
            <a:ext cx="10058400" cy="68333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6320" y="1191406"/>
            <a:ext cx="10515600" cy="4351338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Implementation: </a:t>
            </a:r>
          </a:p>
          <a:p>
            <a:pPr lvl="1"/>
            <a:r>
              <a:rPr lang="en-IN" dirty="0"/>
              <a:t>Internal Development instead of using-API.</a:t>
            </a:r>
          </a:p>
          <a:p>
            <a:pPr lvl="1"/>
            <a:r>
              <a:rPr lang="en-IN" dirty="0"/>
              <a:t>Adopting to different CAD modellers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Domain:</a:t>
            </a:r>
          </a:p>
          <a:p>
            <a:pPr lvl="1"/>
            <a:r>
              <a:rPr lang="en-IN" dirty="0"/>
              <a:t>More sheet metal features</a:t>
            </a:r>
          </a:p>
          <a:p>
            <a:pPr lvl="1"/>
            <a:r>
              <a:rPr lang="en-IN" dirty="0"/>
              <a:t>Catering to Injection moulding domain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Geometric Modelling:</a:t>
            </a:r>
          </a:p>
          <a:p>
            <a:pPr lvl="1"/>
            <a:r>
              <a:rPr lang="en-IN" dirty="0"/>
              <a:t>Development of Feature based Cellular Kernel</a:t>
            </a:r>
          </a:p>
          <a:p>
            <a:pPr lvl="1"/>
            <a:r>
              <a:rPr lang="en-IN" dirty="0"/>
              <a:t>Expansion of ABLE transformations to other fields such as Meshing</a:t>
            </a:r>
          </a:p>
        </p:txBody>
      </p:sp>
    </p:spTree>
    <p:extLst>
      <p:ext uri="{BB962C8B-B14F-4D97-AF65-F5344CB8AC3E}">
        <p14:creationId xmlns:p14="http://schemas.microsoft.com/office/powerpoint/2010/main" val="362504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8978" y="0"/>
            <a:ext cx="10515600" cy="757238"/>
          </a:xfrm>
        </p:spPr>
        <p:txBody>
          <a:bodyPr/>
          <a:lstStyle/>
          <a:p>
            <a:r>
              <a:rPr lang="en-IN" b="1" dirty="0"/>
              <a:t>Research 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8978" y="757238"/>
            <a:ext cx="10515600" cy="5835650"/>
          </a:xfrm>
        </p:spPr>
        <p:txBody>
          <a:bodyPr>
            <a:normAutofit fontScale="92500" lnSpcReduction="20000"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International Journals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July 2016, Leveraging feature generalization and decomposition to compute a well-connected midsurface, Yogesh Kulkarni, Anil </a:t>
            </a:r>
            <a:r>
              <a:rPr lang="en-IN" dirty="0" err="1"/>
              <a:t>Sahasrabudhe</a:t>
            </a:r>
            <a:r>
              <a:rPr lang="en-IN" dirty="0"/>
              <a:t>, Mukund Kale, Engineering with Computers, </a:t>
            </a:r>
            <a:r>
              <a:rPr lang="en-IN" b="1" dirty="0"/>
              <a:t>Springer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July 2016, Computation of Midsurface by Feature-based Simplification-Abstraction-Decomposition, Yogesh Kulkarni, Anil </a:t>
            </a:r>
            <a:r>
              <a:rPr lang="en-IN" dirty="0" err="1"/>
              <a:t>Sahasrabudhe</a:t>
            </a:r>
            <a:r>
              <a:rPr lang="en-IN" dirty="0"/>
              <a:t>, Mukund Kale, </a:t>
            </a:r>
            <a:r>
              <a:rPr lang="en-IN" dirty="0" err="1"/>
              <a:t>Jrnl</a:t>
            </a:r>
            <a:r>
              <a:rPr lang="en-IN" dirty="0"/>
              <a:t> of Comp and Info </a:t>
            </a:r>
            <a:r>
              <a:rPr lang="en-IN" dirty="0" err="1"/>
              <a:t>Sc</a:t>
            </a:r>
            <a:r>
              <a:rPr lang="en-IN" dirty="0"/>
              <a:t> in </a:t>
            </a:r>
            <a:r>
              <a:rPr lang="en-IN" dirty="0" err="1"/>
              <a:t>Eng</a:t>
            </a:r>
            <a:r>
              <a:rPr lang="en-IN" dirty="0"/>
              <a:t>, </a:t>
            </a:r>
            <a:r>
              <a:rPr lang="en-IN" b="1" dirty="0"/>
              <a:t>ASME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May 2015, Topological Validation of Midsurface Computed from Sheet Metal Part, Yogesh Kulkarni, Anil </a:t>
            </a:r>
            <a:r>
              <a:rPr lang="en-IN" dirty="0" err="1"/>
              <a:t>Sahasrabudhe</a:t>
            </a:r>
            <a:r>
              <a:rPr lang="en-IN" dirty="0"/>
              <a:t>, Mukund Kale, Computer-Aided Design and Applications, </a:t>
            </a:r>
            <a:r>
              <a:rPr lang="en-IN" b="1" dirty="0"/>
              <a:t>Taylor &amp; Francis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June2016, Defeaturing Sheet Metal Part Model based on Feature Information, Yogesh Kulkarni, Ravi Kumar Gupta, Anil </a:t>
            </a:r>
            <a:r>
              <a:rPr lang="en-IN" dirty="0" err="1"/>
              <a:t>Sahasrabudhe</a:t>
            </a:r>
            <a:r>
              <a:rPr lang="en-IN" dirty="0"/>
              <a:t>, Mukund Kale, Alain Bernard, Computer-Aided Design and </a:t>
            </a:r>
            <a:r>
              <a:rPr lang="en-IN" dirty="0" err="1"/>
              <a:t>Appl</a:t>
            </a:r>
            <a:r>
              <a:rPr lang="en-IN" dirty="0"/>
              <a:t>, </a:t>
            </a:r>
            <a:r>
              <a:rPr lang="en-IN" b="1" dirty="0"/>
              <a:t>Taylor &amp; Francis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January 2017, Dimension-Reduction Technique for Polygons, Yogesh Kulkarni, Anil </a:t>
            </a:r>
            <a:r>
              <a:rPr lang="en-IN" dirty="0" err="1"/>
              <a:t>Sahasrabudhe</a:t>
            </a:r>
            <a:r>
              <a:rPr lang="en-IN" dirty="0"/>
              <a:t>, Mukund Kale,  Intl. Journal of Computer Aided Engineering and Technology}, </a:t>
            </a:r>
            <a:r>
              <a:rPr lang="en-IN" b="1" dirty="0" err="1"/>
              <a:t>Inderscience</a:t>
            </a:r>
            <a:endParaRPr lang="en-IN" b="1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International Conferences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June 2015, Defeaturing Sheet Metal Part Model based on Feature Information, Yogesh Kulkarni, Ravi Kumar Gupta, Anil </a:t>
            </a:r>
            <a:r>
              <a:rPr lang="en-IN" dirty="0" err="1"/>
              <a:t>Sahasrabudhe</a:t>
            </a:r>
            <a:r>
              <a:rPr lang="en-IN" dirty="0"/>
              <a:t>, Mukund Kale, Alain Bernard, Proceedings of CAD 15, </a:t>
            </a:r>
            <a:r>
              <a:rPr lang="en-IN" b="1" dirty="0"/>
              <a:t>London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December 2014, Formulating Midsurface using Shape Transformations of Form Features, Yogesh Kulkarni, Anil </a:t>
            </a:r>
            <a:r>
              <a:rPr lang="en-IN" dirty="0" err="1"/>
              <a:t>Sahasrabudhe</a:t>
            </a:r>
            <a:r>
              <a:rPr lang="en-IN" dirty="0"/>
              <a:t>, Mukund Kale, 5th Intl. and 26th AIMTDR, </a:t>
            </a:r>
            <a:r>
              <a:rPr lang="en-IN" b="1" dirty="0"/>
              <a:t>IIT Guwahati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December 2013, Strategies for using feature information in model simplification, Yogesh Kulkarni, Anil </a:t>
            </a:r>
            <a:r>
              <a:rPr lang="en-IN" dirty="0" err="1"/>
              <a:t>Sahasrabudhe</a:t>
            </a:r>
            <a:r>
              <a:rPr lang="en-IN" dirty="0"/>
              <a:t>, Mukund Kale, Intl. Conf. on CAE, </a:t>
            </a:r>
            <a:r>
              <a:rPr lang="en-IN" b="1" dirty="0"/>
              <a:t>IIT Madras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May 2013, Using Features for generation of Midsurface, Yogesh Kulkarni, Anil </a:t>
            </a:r>
            <a:r>
              <a:rPr lang="en-IN" dirty="0" err="1"/>
              <a:t>Sahasrabudhe</a:t>
            </a:r>
            <a:r>
              <a:rPr lang="en-IN" dirty="0"/>
              <a:t>, Mukund Kale, Intl. Conf. on Advances in </a:t>
            </a:r>
            <a:r>
              <a:rPr lang="en-IN" dirty="0" err="1"/>
              <a:t>Mech</a:t>
            </a:r>
            <a:r>
              <a:rPr lang="en-IN" dirty="0"/>
              <a:t> </a:t>
            </a:r>
            <a:r>
              <a:rPr lang="en-IN" dirty="0" err="1"/>
              <a:t>Eng</a:t>
            </a:r>
            <a:r>
              <a:rPr lang="en-IN" dirty="0"/>
              <a:t>, </a:t>
            </a:r>
            <a:r>
              <a:rPr lang="en-IN" b="1" dirty="0"/>
              <a:t>COEP, India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IN" dirty="0"/>
              <a:t>National Conferences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IN" dirty="0"/>
              <a:t>January 2014, Midcurves Generation Algorithm for Thin Polygons, Yogesh Kulkarni, Anil </a:t>
            </a:r>
            <a:r>
              <a:rPr lang="en-IN" dirty="0" err="1"/>
              <a:t>Sahasrabudhe</a:t>
            </a:r>
            <a:r>
              <a:rPr lang="en-IN" dirty="0"/>
              <a:t>, Mukund Kale, Natl. Conf. on Emerging Trends in </a:t>
            </a:r>
            <a:r>
              <a:rPr lang="en-IN" dirty="0" err="1"/>
              <a:t>Eng</a:t>
            </a:r>
            <a:r>
              <a:rPr lang="en-IN" dirty="0"/>
              <a:t> and Science, </a:t>
            </a:r>
            <a:r>
              <a:rPr lang="en-IN" b="1" dirty="0"/>
              <a:t>Asansol, India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030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2252" y="3123028"/>
            <a:ext cx="10058400" cy="1130984"/>
          </a:xfrm>
        </p:spPr>
        <p:txBody>
          <a:bodyPr>
            <a:normAutofit/>
          </a:bodyPr>
          <a:lstStyle/>
          <a:p>
            <a:r>
              <a:rPr lang="en-IN" sz="8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158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216241" y="1469191"/>
            <a:ext cx="10644326" cy="4022725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Input formats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Elimination of Details - Defeaturing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Dimension Reduction – Medial computation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Validation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N" dirty="0"/>
              <a:t>Output – Idealized Geometry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216241" y="287339"/>
            <a:ext cx="10975759" cy="830262"/>
          </a:xfrm>
        </p:spPr>
        <p:txBody>
          <a:bodyPr/>
          <a:lstStyle/>
          <a:p>
            <a:r>
              <a:rPr lang="en-IN" b="1" dirty="0"/>
              <a:t>Traditional CAD-CAE Transition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38" y="1845734"/>
            <a:ext cx="3677920" cy="41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2975" y="1825625"/>
            <a:ext cx="5437850" cy="4351338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Feature Recognition-based: </a:t>
            </a:r>
            <a:r>
              <a:rPr lang="en-IN" dirty="0" err="1"/>
              <a:t>Hamdi</a:t>
            </a:r>
            <a:r>
              <a:rPr lang="en-IN" dirty="0"/>
              <a:t>, </a:t>
            </a:r>
            <a:r>
              <a:rPr lang="en-IN" dirty="0" err="1"/>
              <a:t>Belaziz</a:t>
            </a:r>
            <a:endParaRPr lang="en-IN" dirty="0"/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Decomposition-based: SH Lee, B Kim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IN" dirty="0"/>
              <a:t>Feature-based: </a:t>
            </a:r>
            <a:r>
              <a:rPr lang="en-IN" dirty="0" err="1"/>
              <a:t>Dabke</a:t>
            </a:r>
            <a:r>
              <a:rPr lang="en-IN" dirty="0"/>
              <a:t>, Smit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2975" y="287339"/>
            <a:ext cx="11029025" cy="857970"/>
          </a:xfrm>
        </p:spPr>
        <p:txBody>
          <a:bodyPr/>
          <a:lstStyle/>
          <a:p>
            <a:r>
              <a:rPr lang="en-IN" b="1" dirty="0"/>
              <a:t>CAD Model Simplification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148" y="984330"/>
            <a:ext cx="3746376" cy="51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55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1959</Words>
  <Application>Microsoft Office PowerPoint</Application>
  <PresentationFormat>Widescreen</PresentationFormat>
  <Paragraphs>320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Arabic Typesetting</vt:lpstr>
      <vt:lpstr>Arial</vt:lpstr>
      <vt:lpstr>Arial Black</vt:lpstr>
      <vt:lpstr>Calibri</vt:lpstr>
      <vt:lpstr>Calibri Light</vt:lpstr>
      <vt:lpstr>Retrospect</vt:lpstr>
      <vt:lpstr>Development of algorithms for generating connected midsurfaces using feature information in thin-walled parts </vt:lpstr>
      <vt:lpstr>Agenda</vt:lpstr>
      <vt:lpstr>Introduction</vt:lpstr>
      <vt:lpstr>Introduction</vt:lpstr>
      <vt:lpstr>Midsurface Advantages</vt:lpstr>
      <vt:lpstr>Motivation for Research in Midsurface</vt:lpstr>
      <vt:lpstr>Literature Survey</vt:lpstr>
      <vt:lpstr>Traditional CAD-CAE Transition Approach</vt:lpstr>
      <vt:lpstr>CAD Model Simplification</vt:lpstr>
      <vt:lpstr>Midsurface Development Milestones</vt:lpstr>
      <vt:lpstr>Medial Axis Transform (MAT)</vt:lpstr>
      <vt:lpstr>Chordal Axis Transform (CAT)</vt:lpstr>
      <vt:lpstr>Thinning</vt:lpstr>
      <vt:lpstr>Midsurface Abstraction (MA)</vt:lpstr>
      <vt:lpstr>Feature-based Midsurface</vt:lpstr>
      <vt:lpstr>Commercial Midsurface</vt:lpstr>
      <vt:lpstr>Observations from Literature Survey</vt:lpstr>
      <vt:lpstr>Research Objectives</vt:lpstr>
      <vt:lpstr>Research Scope</vt:lpstr>
      <vt:lpstr>Proposed System - MidAS</vt:lpstr>
      <vt:lpstr>Model Defeaturing</vt:lpstr>
      <vt:lpstr>Proposed Approach</vt:lpstr>
      <vt:lpstr>Sheet Metal Features Taxonomy</vt:lpstr>
      <vt:lpstr>Phase I : Defeaturing based on  Sheet Metal Feature Taxonomy</vt:lpstr>
      <vt:lpstr>Phase II : Defeaturing based on  Remnant Feature Size based</vt:lpstr>
      <vt:lpstr>Phase III : Defeaturing based on  Dormant features</vt:lpstr>
      <vt:lpstr>Effectiveness of Model Defeaturing</vt:lpstr>
      <vt:lpstr>Summary: Model Defeaturing</vt:lpstr>
      <vt:lpstr>Feature Generalization</vt:lpstr>
      <vt:lpstr>Proposed Approach</vt:lpstr>
      <vt:lpstr>Proposed New Form Features</vt:lpstr>
      <vt:lpstr>Wall - Loft equivalent</vt:lpstr>
      <vt:lpstr>Flange - Loft equivalent</vt:lpstr>
      <vt:lpstr>Transformation to ABLE</vt:lpstr>
      <vt:lpstr>PowerPoint Presentation</vt:lpstr>
      <vt:lpstr>Summary: Feature Generalization</vt:lpstr>
      <vt:lpstr>Midsurface Generation</vt:lpstr>
      <vt:lpstr>Existing Approach - MA</vt:lpstr>
      <vt:lpstr>Interface  Configurations</vt:lpstr>
      <vt:lpstr>Feature-based Cellular Decomposition</vt:lpstr>
      <vt:lpstr>Proposed Approach</vt:lpstr>
      <vt:lpstr>Midsurface Patches in Solid Cells</vt:lpstr>
      <vt:lpstr>Generation of Midcurve</vt:lpstr>
      <vt:lpstr>Polygon Decomposition</vt:lpstr>
      <vt:lpstr>Midcurve Computation</vt:lpstr>
      <vt:lpstr>Results</vt:lpstr>
      <vt:lpstr>Connecting Patches</vt:lpstr>
      <vt:lpstr>Connection Scenarios</vt:lpstr>
      <vt:lpstr>PowerPoint Presentation</vt:lpstr>
      <vt:lpstr>Summary: Midsurface Generation</vt:lpstr>
      <vt:lpstr>Re-application of Dormant Features</vt:lpstr>
      <vt:lpstr>Topological Validation</vt:lpstr>
      <vt:lpstr>Validation Types</vt:lpstr>
      <vt:lpstr>Topological Validation by Lockett</vt:lpstr>
      <vt:lpstr>Approaches for Topological validation</vt:lpstr>
      <vt:lpstr>Solid to Surface</vt:lpstr>
      <vt:lpstr>Surface  to Solid</vt:lpstr>
      <vt:lpstr>Results</vt:lpstr>
      <vt:lpstr>Case studies</vt:lpstr>
      <vt:lpstr>MidAS Implementation</vt:lpstr>
      <vt:lpstr>Benchmarking</vt:lpstr>
      <vt:lpstr>Model Defeaturing</vt:lpstr>
      <vt:lpstr>Feature Generalization</vt:lpstr>
      <vt:lpstr>Cellular Decomposition - Midsurface</vt:lpstr>
      <vt:lpstr>Final Midsurface by Dormant re-application</vt:lpstr>
      <vt:lpstr>Test-case I : Bracket</vt:lpstr>
      <vt:lpstr>Test-case II: Stapler lower bottom</vt:lpstr>
      <vt:lpstr>Test-case III</vt:lpstr>
      <vt:lpstr>Conclusions</vt:lpstr>
      <vt:lpstr>Conclusions</vt:lpstr>
      <vt:lpstr>Research Contributions</vt:lpstr>
      <vt:lpstr>Future work</vt:lpstr>
      <vt:lpstr>Research Publications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Kulkarni</dc:creator>
  <cp:lastModifiedBy>Yogesh Kulkarni</cp:lastModifiedBy>
  <cp:revision>293</cp:revision>
  <dcterms:created xsi:type="dcterms:W3CDTF">2016-03-16T09:01:19Z</dcterms:created>
  <dcterms:modified xsi:type="dcterms:W3CDTF">2017-01-20T01:24:51Z</dcterms:modified>
</cp:coreProperties>
</file>